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2" r:id="rId2"/>
    <p:sldId id="399" r:id="rId3"/>
    <p:sldId id="400" r:id="rId4"/>
    <p:sldId id="421" r:id="rId5"/>
    <p:sldId id="415" r:id="rId6"/>
    <p:sldId id="430" r:id="rId7"/>
    <p:sldId id="425" r:id="rId8"/>
    <p:sldId id="426" r:id="rId9"/>
    <p:sldId id="427" r:id="rId10"/>
    <p:sldId id="428" r:id="rId11"/>
    <p:sldId id="420" r:id="rId12"/>
    <p:sldId id="417" r:id="rId13"/>
    <p:sldId id="437" r:id="rId14"/>
    <p:sldId id="405" r:id="rId15"/>
    <p:sldId id="402" r:id="rId16"/>
    <p:sldId id="406" r:id="rId17"/>
    <p:sldId id="408" r:id="rId18"/>
    <p:sldId id="412" r:id="rId19"/>
    <p:sldId id="413" r:id="rId20"/>
    <p:sldId id="414" r:id="rId21"/>
    <p:sldId id="440" r:id="rId22"/>
    <p:sldId id="419" r:id="rId23"/>
    <p:sldId id="429" r:id="rId24"/>
    <p:sldId id="435" r:id="rId25"/>
    <p:sldId id="401" r:id="rId26"/>
    <p:sldId id="439" r:id="rId27"/>
    <p:sldId id="432" r:id="rId28"/>
    <p:sldId id="404" r:id="rId29"/>
    <p:sldId id="434" r:id="rId30"/>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7EB"/>
    <a:srgbClr val="CDEBFF"/>
    <a:srgbClr val="FFFFCC"/>
    <a:srgbClr val="FF0000"/>
    <a:srgbClr val="3366FF"/>
    <a:srgbClr val="333300"/>
    <a:srgbClr val="454B99"/>
    <a:srgbClr val="494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90" d="100"/>
          <a:sy n="90" d="100"/>
        </p:scale>
        <p:origin x="-1194" y="-72"/>
      </p:cViewPr>
      <p:guideLst>
        <p:guide orient="horz" pos="1776"/>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20" d="100"/>
        <a:sy n="120" d="100"/>
      </p:scale>
      <p:origin x="0" y="55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3825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t" anchorCtr="0" compatLnSpc="1">
            <a:prstTxWarp prst="textNoShape">
              <a:avLst/>
            </a:prstTxWarp>
          </a:bodyPr>
          <a:lstStyle>
            <a:lvl1pPr defTabSz="929104">
              <a:defRPr sz="1200"/>
            </a:lvl1pPr>
          </a:lstStyle>
          <a:p>
            <a:endParaRPr lang="en-US"/>
          </a:p>
        </p:txBody>
      </p:sp>
      <p:sp>
        <p:nvSpPr>
          <p:cNvPr id="16387" name="Rectangle 3"/>
          <p:cNvSpPr>
            <a:spLocks noGrp="1" noChangeArrowheads="1"/>
          </p:cNvSpPr>
          <p:nvPr>
            <p:ph type="dt" sz="quarter" idx="1"/>
          </p:nvPr>
        </p:nvSpPr>
        <p:spPr bwMode="auto">
          <a:xfrm>
            <a:off x="3972145" y="1"/>
            <a:ext cx="303825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t" anchorCtr="0" compatLnSpc="1">
            <a:prstTxWarp prst="textNoShape">
              <a:avLst/>
            </a:prstTxWarp>
          </a:bodyPr>
          <a:lstStyle>
            <a:lvl1pPr algn="r" defTabSz="929104">
              <a:defRPr sz="1200"/>
            </a:lvl1pPr>
          </a:lstStyle>
          <a:p>
            <a:endParaRPr lang="en-US"/>
          </a:p>
        </p:txBody>
      </p:sp>
      <p:sp>
        <p:nvSpPr>
          <p:cNvPr id="16388" name="Rectangle 4"/>
          <p:cNvSpPr>
            <a:spLocks noGrp="1" noChangeArrowheads="1"/>
          </p:cNvSpPr>
          <p:nvPr>
            <p:ph type="ftr" sz="quarter" idx="2"/>
          </p:nvPr>
        </p:nvSpPr>
        <p:spPr bwMode="auto">
          <a:xfrm>
            <a:off x="0" y="8773651"/>
            <a:ext cx="303825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b" anchorCtr="0" compatLnSpc="1">
            <a:prstTxWarp prst="textNoShape">
              <a:avLst/>
            </a:prstTxWarp>
          </a:bodyPr>
          <a:lstStyle>
            <a:lvl1pPr defTabSz="929104">
              <a:defRPr sz="1200"/>
            </a:lvl1pPr>
          </a:lstStyle>
          <a:p>
            <a:endParaRPr lang="en-US"/>
          </a:p>
        </p:txBody>
      </p:sp>
      <p:sp>
        <p:nvSpPr>
          <p:cNvPr id="16389" name="Rectangle 5"/>
          <p:cNvSpPr>
            <a:spLocks noGrp="1" noChangeArrowheads="1"/>
          </p:cNvSpPr>
          <p:nvPr>
            <p:ph type="sldNum" sz="quarter" idx="3"/>
          </p:nvPr>
        </p:nvSpPr>
        <p:spPr bwMode="auto">
          <a:xfrm>
            <a:off x="3972145" y="8773651"/>
            <a:ext cx="303825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16" tIns="46409" rIns="92816" bIns="46409" numCol="1" anchor="b" anchorCtr="0" compatLnSpc="1">
            <a:prstTxWarp prst="textNoShape">
              <a:avLst/>
            </a:prstTxWarp>
          </a:bodyPr>
          <a:lstStyle>
            <a:lvl1pPr algn="r" defTabSz="929104">
              <a:defRPr sz="1200"/>
            </a:lvl1pPr>
          </a:lstStyle>
          <a:p>
            <a:fld id="{17D9223F-1275-4126-A565-A8C2A7977B6E}" type="slidenum">
              <a:rPr lang="en-US"/>
              <a:pPr/>
              <a:t>‹#›</a:t>
            </a:fld>
            <a:endParaRPr lang="en-US"/>
          </a:p>
        </p:txBody>
      </p:sp>
    </p:spTree>
    <p:extLst>
      <p:ext uri="{BB962C8B-B14F-4D97-AF65-F5344CB8AC3E}">
        <p14:creationId xmlns:p14="http://schemas.microsoft.com/office/powerpoint/2010/main" val="21649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3063159" cy="4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92" tIns="44746" rIns="89492" bIns="44746" numCol="1" anchor="t" anchorCtr="0" compatLnSpc="1">
            <a:prstTxWarp prst="textNoShape">
              <a:avLst/>
            </a:prstTxWarp>
          </a:bodyPr>
          <a:lstStyle>
            <a:lvl1pPr>
              <a:defRPr sz="1200"/>
            </a:lvl1pPr>
          </a:lstStyle>
          <a:p>
            <a:endParaRPr lang="en-US"/>
          </a:p>
        </p:txBody>
      </p:sp>
      <p:sp>
        <p:nvSpPr>
          <p:cNvPr id="250883" name="Rectangle 3"/>
          <p:cNvSpPr>
            <a:spLocks noGrp="1" noChangeArrowheads="1"/>
          </p:cNvSpPr>
          <p:nvPr>
            <p:ph type="dt" idx="1"/>
          </p:nvPr>
        </p:nvSpPr>
        <p:spPr bwMode="auto">
          <a:xfrm>
            <a:off x="3959693" y="0"/>
            <a:ext cx="3063159" cy="4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92" tIns="44746" rIns="89492" bIns="44746" numCol="1" anchor="t" anchorCtr="0" compatLnSpc="1">
            <a:prstTxWarp prst="textNoShape">
              <a:avLst/>
            </a:prstTxWarp>
          </a:bodyPr>
          <a:lstStyle>
            <a:lvl1pPr algn="r">
              <a:defRPr sz="1200"/>
            </a:lvl1pPr>
          </a:lstStyle>
          <a:p>
            <a:endParaRPr lang="en-US"/>
          </a:p>
        </p:txBody>
      </p:sp>
      <p:sp>
        <p:nvSpPr>
          <p:cNvPr id="250884" name="Rectangle 4"/>
          <p:cNvSpPr>
            <a:spLocks noGrp="1" noRot="1" noChangeAspect="1" noChangeArrowheads="1" noTextEdit="1"/>
          </p:cNvSpPr>
          <p:nvPr>
            <p:ph type="sldImg" idx="2"/>
          </p:nvPr>
        </p:nvSpPr>
        <p:spPr bwMode="auto">
          <a:xfrm>
            <a:off x="1177925" y="669925"/>
            <a:ext cx="4667250" cy="35004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0885" name="Rectangle 5"/>
          <p:cNvSpPr>
            <a:spLocks noGrp="1" noChangeArrowheads="1"/>
          </p:cNvSpPr>
          <p:nvPr>
            <p:ph type="body" sz="quarter" idx="3"/>
          </p:nvPr>
        </p:nvSpPr>
        <p:spPr bwMode="auto">
          <a:xfrm>
            <a:off x="971245" y="4394584"/>
            <a:ext cx="5080361" cy="417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92" tIns="44746" rIns="89492" bIns="447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86" name="Rectangle 6"/>
          <p:cNvSpPr>
            <a:spLocks noGrp="1" noChangeArrowheads="1"/>
          </p:cNvSpPr>
          <p:nvPr>
            <p:ph type="ftr" sz="quarter" idx="4"/>
          </p:nvPr>
        </p:nvSpPr>
        <p:spPr bwMode="auto">
          <a:xfrm>
            <a:off x="0" y="8789168"/>
            <a:ext cx="3063159" cy="4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92" tIns="44746" rIns="89492" bIns="44746" numCol="1" anchor="b" anchorCtr="0" compatLnSpc="1">
            <a:prstTxWarp prst="textNoShape">
              <a:avLst/>
            </a:prstTxWarp>
          </a:bodyPr>
          <a:lstStyle>
            <a:lvl1pPr>
              <a:defRPr sz="1200"/>
            </a:lvl1pPr>
          </a:lstStyle>
          <a:p>
            <a:endParaRPr lang="en-US"/>
          </a:p>
        </p:txBody>
      </p:sp>
      <p:sp>
        <p:nvSpPr>
          <p:cNvPr id="250887" name="Rectangle 7"/>
          <p:cNvSpPr>
            <a:spLocks noGrp="1" noChangeArrowheads="1"/>
          </p:cNvSpPr>
          <p:nvPr>
            <p:ph type="sldNum" sz="quarter" idx="5"/>
          </p:nvPr>
        </p:nvSpPr>
        <p:spPr bwMode="auto">
          <a:xfrm>
            <a:off x="3959693" y="8789168"/>
            <a:ext cx="3063159" cy="44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92" tIns="44746" rIns="89492" bIns="44746" numCol="1" anchor="b" anchorCtr="0" compatLnSpc="1">
            <a:prstTxWarp prst="textNoShape">
              <a:avLst/>
            </a:prstTxWarp>
          </a:bodyPr>
          <a:lstStyle>
            <a:lvl1pPr algn="r">
              <a:defRPr sz="1200"/>
            </a:lvl1pPr>
          </a:lstStyle>
          <a:p>
            <a:fld id="{B7259CE4-7DE0-4254-A996-E107019077C5}" type="slidenum">
              <a:rPr lang="en-US"/>
              <a:pPr/>
              <a:t>‹#›</a:t>
            </a:fld>
            <a:endParaRPr lang="en-US"/>
          </a:p>
        </p:txBody>
      </p:sp>
    </p:spTree>
    <p:extLst>
      <p:ext uri="{BB962C8B-B14F-4D97-AF65-F5344CB8AC3E}">
        <p14:creationId xmlns:p14="http://schemas.microsoft.com/office/powerpoint/2010/main" val="3473362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ABF60-28F7-4E2E-9D87-86AD11FD7A9D}" type="slidenum">
              <a:rPr lang="en-US"/>
              <a:pPr/>
              <a:t>1</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961E2-19C3-483E-94F5-099FA2CEB080}" type="slidenum">
              <a:rPr lang="en-US"/>
              <a:pPr/>
              <a:t>18</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AFD0D-DAC8-4178-88CC-3FF996F25264}" type="slidenum">
              <a:rPr lang="en-US"/>
              <a:pPr/>
              <a:t>19</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351A6-731A-4EE3-95C4-065F072D7D48}" type="slidenum">
              <a:rPr lang="en-US"/>
              <a:pPr/>
              <a:t>20</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351A6-731A-4EE3-95C4-065F072D7D48}" type="slidenum">
              <a:rPr lang="en-US"/>
              <a:pPr/>
              <a:t>21</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22</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23</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24</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25</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26</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7D418-2A0C-44B0-84EF-A8AED4074990}" type="slidenum">
              <a:rPr lang="en-US"/>
              <a:pPr/>
              <a:t>27</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28</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29</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3</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A6B91-981F-437E-B400-C389A3244795}" type="slidenum">
              <a:rPr lang="en-US"/>
              <a:pPr/>
              <a:t>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0E3F6-4867-47AB-980E-239C237EC23D}" type="slidenum">
              <a:rPr lang="en-US"/>
              <a:pPr/>
              <a:t>11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0E3F6-4867-47AB-980E-239C237EC23D}" type="slidenum">
              <a:rPr lang="en-US"/>
              <a:pPr/>
              <a:t>14</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50FCB-E565-421C-ABFB-67E6133BDA66}" type="slidenum">
              <a:rPr lang="en-US"/>
              <a:pPr/>
              <a:t>15</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B3E12-899B-4567-95D2-AA69389A8412}" type="slidenum">
              <a:rPr lang="en-US"/>
              <a:pPr/>
              <a:t>16</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BC578-E485-4D04-A8FA-5AC59FF59D22}" type="slidenum">
              <a:rPr lang="en-US"/>
              <a:pPr/>
              <a:t>17</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333300"/>
            </a:gs>
            <a:gs pos="50000">
              <a:srgbClr val="478E00"/>
            </a:gs>
            <a:gs pos="100000">
              <a:srgbClr val="333300"/>
            </a:gs>
          </a:gsLst>
          <a:lin ang="5400000" scaled="1"/>
        </a:gradFill>
        <a:effectLst/>
      </p:bgPr>
    </p:bg>
    <p:spTree>
      <p:nvGrpSpPr>
        <p:cNvPr id="1" name=""/>
        <p:cNvGrpSpPr/>
        <p:nvPr/>
      </p:nvGrpSpPr>
      <p:grpSpPr>
        <a:xfrm>
          <a:off x="0" y="0"/>
          <a:ext cx="0" cy="0"/>
          <a:chOff x="0" y="0"/>
          <a:chExt cx="0" cy="0"/>
        </a:xfrm>
      </p:grpSpPr>
      <p:sp>
        <p:nvSpPr>
          <p:cNvPr id="200706" name="Rectangle 1026"/>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200707" name="Rectangle 1027"/>
          <p:cNvSpPr>
            <a:spLocks noGrp="1" noChangeArrowheads="1"/>
          </p:cNvSpPr>
          <p:nvPr>
            <p:ph type="subTitle" idx="1"/>
          </p:nvPr>
        </p:nvSpPr>
        <p:spPr>
          <a:xfrm>
            <a:off x="1371600" y="3886200"/>
            <a:ext cx="6400800" cy="1752600"/>
          </a:xfrm>
        </p:spPr>
        <p:txBody>
          <a:bodyPr/>
          <a:lstStyle>
            <a:lvl1pPr marL="0" indent="0" algn="ctr">
              <a:buFont typeface="Wingdings 3" pitchFamily="18" charset="2"/>
              <a:buNone/>
              <a:defRPr/>
            </a:lvl1pPr>
          </a:lstStyle>
          <a:p>
            <a:pPr lvl="0"/>
            <a:r>
              <a:rPr lang="en-US" noProof="0" smtClean="0"/>
              <a:t>Click to edit Master subtitle style</a:t>
            </a:r>
          </a:p>
        </p:txBody>
      </p:sp>
      <p:grpSp>
        <p:nvGrpSpPr>
          <p:cNvPr id="200708" name="Group 1028"/>
          <p:cNvGrpSpPr>
            <a:grpSpLocks/>
          </p:cNvGrpSpPr>
          <p:nvPr userDrawn="1"/>
        </p:nvGrpSpPr>
        <p:grpSpPr bwMode="auto">
          <a:xfrm>
            <a:off x="76200" y="6375400"/>
            <a:ext cx="6946900" cy="457200"/>
            <a:chOff x="436" y="2648"/>
            <a:chExt cx="4376" cy="590"/>
          </a:xfrm>
        </p:grpSpPr>
        <p:sp>
          <p:nvSpPr>
            <p:cNvPr id="200709" name="Freeform 1029"/>
            <p:cNvSpPr>
              <a:spLocks/>
            </p:cNvSpPr>
            <p:nvPr userDrawn="1"/>
          </p:nvSpPr>
          <p:spPr bwMode="auto">
            <a:xfrm>
              <a:off x="436" y="2648"/>
              <a:ext cx="2072" cy="590"/>
            </a:xfrm>
            <a:custGeom>
              <a:avLst/>
              <a:gdLst>
                <a:gd name="T0" fmla="*/ 63 w 4144"/>
                <a:gd name="T1" fmla="*/ 735 h 1179"/>
                <a:gd name="T2" fmla="*/ 131 w 4144"/>
                <a:gd name="T3" fmla="*/ 713 h 1179"/>
                <a:gd name="T4" fmla="*/ 198 w 4144"/>
                <a:gd name="T5" fmla="*/ 673 h 1179"/>
                <a:gd name="T6" fmla="*/ 265 w 4144"/>
                <a:gd name="T7" fmla="*/ 639 h 1179"/>
                <a:gd name="T8" fmla="*/ 331 w 4144"/>
                <a:gd name="T9" fmla="*/ 727 h 1179"/>
                <a:gd name="T10" fmla="*/ 398 w 4144"/>
                <a:gd name="T11" fmla="*/ 807 h 1179"/>
                <a:gd name="T12" fmla="*/ 465 w 4144"/>
                <a:gd name="T13" fmla="*/ 567 h 1179"/>
                <a:gd name="T14" fmla="*/ 532 w 4144"/>
                <a:gd name="T15" fmla="*/ 357 h 1179"/>
                <a:gd name="T16" fmla="*/ 600 w 4144"/>
                <a:gd name="T17" fmla="*/ 276 h 1179"/>
                <a:gd name="T18" fmla="*/ 667 w 4144"/>
                <a:gd name="T19" fmla="*/ 39 h 1179"/>
                <a:gd name="T20" fmla="*/ 734 w 4144"/>
                <a:gd name="T21" fmla="*/ 766 h 1179"/>
                <a:gd name="T22" fmla="*/ 800 w 4144"/>
                <a:gd name="T23" fmla="*/ 732 h 1179"/>
                <a:gd name="T24" fmla="*/ 867 w 4144"/>
                <a:gd name="T25" fmla="*/ 693 h 1179"/>
                <a:gd name="T26" fmla="*/ 934 w 4144"/>
                <a:gd name="T27" fmla="*/ 135 h 1179"/>
                <a:gd name="T28" fmla="*/ 1002 w 4144"/>
                <a:gd name="T29" fmla="*/ 955 h 1179"/>
                <a:gd name="T30" fmla="*/ 1069 w 4144"/>
                <a:gd name="T31" fmla="*/ 826 h 1179"/>
                <a:gd name="T32" fmla="*/ 1136 w 4144"/>
                <a:gd name="T33" fmla="*/ 845 h 1179"/>
                <a:gd name="T34" fmla="*/ 1202 w 4144"/>
                <a:gd name="T35" fmla="*/ 463 h 1179"/>
                <a:gd name="T36" fmla="*/ 1269 w 4144"/>
                <a:gd name="T37" fmla="*/ 711 h 1179"/>
                <a:gd name="T38" fmla="*/ 1336 w 4144"/>
                <a:gd name="T39" fmla="*/ 897 h 1179"/>
                <a:gd name="T40" fmla="*/ 1403 w 4144"/>
                <a:gd name="T41" fmla="*/ 949 h 1179"/>
                <a:gd name="T42" fmla="*/ 1471 w 4144"/>
                <a:gd name="T43" fmla="*/ 837 h 1179"/>
                <a:gd name="T44" fmla="*/ 1538 w 4144"/>
                <a:gd name="T45" fmla="*/ 719 h 1179"/>
                <a:gd name="T46" fmla="*/ 1605 w 4144"/>
                <a:gd name="T47" fmla="*/ 850 h 1179"/>
                <a:gd name="T48" fmla="*/ 1671 w 4144"/>
                <a:gd name="T49" fmla="*/ 692 h 1179"/>
                <a:gd name="T50" fmla="*/ 1738 w 4144"/>
                <a:gd name="T51" fmla="*/ 722 h 1179"/>
                <a:gd name="T52" fmla="*/ 1805 w 4144"/>
                <a:gd name="T53" fmla="*/ 723 h 1179"/>
                <a:gd name="T54" fmla="*/ 1873 w 4144"/>
                <a:gd name="T55" fmla="*/ 774 h 1179"/>
                <a:gd name="T56" fmla="*/ 1940 w 4144"/>
                <a:gd name="T57" fmla="*/ 667 h 1179"/>
                <a:gd name="T58" fmla="*/ 2007 w 4144"/>
                <a:gd name="T59" fmla="*/ 688 h 1179"/>
                <a:gd name="T60" fmla="*/ 2073 w 4144"/>
                <a:gd name="T61" fmla="*/ 754 h 1179"/>
                <a:gd name="T62" fmla="*/ 2140 w 4144"/>
                <a:gd name="T63" fmla="*/ 705 h 1179"/>
                <a:gd name="T64" fmla="*/ 2207 w 4144"/>
                <a:gd name="T65" fmla="*/ 773 h 1179"/>
                <a:gd name="T66" fmla="*/ 2274 w 4144"/>
                <a:gd name="T67" fmla="*/ 713 h 1179"/>
                <a:gd name="T68" fmla="*/ 2342 w 4144"/>
                <a:gd name="T69" fmla="*/ 699 h 1179"/>
                <a:gd name="T70" fmla="*/ 2409 w 4144"/>
                <a:gd name="T71" fmla="*/ 736 h 1179"/>
                <a:gd name="T72" fmla="*/ 2475 w 4144"/>
                <a:gd name="T73" fmla="*/ 738 h 1179"/>
                <a:gd name="T74" fmla="*/ 2542 w 4144"/>
                <a:gd name="T75" fmla="*/ 640 h 1179"/>
                <a:gd name="T76" fmla="*/ 2609 w 4144"/>
                <a:gd name="T77" fmla="*/ 666 h 1179"/>
                <a:gd name="T78" fmla="*/ 2676 w 4144"/>
                <a:gd name="T79" fmla="*/ 768 h 1179"/>
                <a:gd name="T80" fmla="*/ 2744 w 4144"/>
                <a:gd name="T81" fmla="*/ 715 h 1179"/>
                <a:gd name="T82" fmla="*/ 2811 w 4144"/>
                <a:gd name="T83" fmla="*/ 661 h 1179"/>
                <a:gd name="T84" fmla="*/ 2878 w 4144"/>
                <a:gd name="T85" fmla="*/ 706 h 1179"/>
                <a:gd name="T86" fmla="*/ 2944 w 4144"/>
                <a:gd name="T87" fmla="*/ 663 h 1179"/>
                <a:gd name="T88" fmla="*/ 3011 w 4144"/>
                <a:gd name="T89" fmla="*/ 700 h 1179"/>
                <a:gd name="T90" fmla="*/ 3078 w 4144"/>
                <a:gd name="T91" fmla="*/ 716 h 1179"/>
                <a:gd name="T92" fmla="*/ 3145 w 4144"/>
                <a:gd name="T93" fmla="*/ 683 h 1179"/>
                <a:gd name="T94" fmla="*/ 3213 w 4144"/>
                <a:gd name="T95" fmla="*/ 696 h 1179"/>
                <a:gd name="T96" fmla="*/ 3280 w 4144"/>
                <a:gd name="T97" fmla="*/ 716 h 1179"/>
                <a:gd name="T98" fmla="*/ 3346 w 4144"/>
                <a:gd name="T99" fmla="*/ 654 h 1179"/>
                <a:gd name="T100" fmla="*/ 3413 w 4144"/>
                <a:gd name="T101" fmla="*/ 713 h 1179"/>
                <a:gd name="T102" fmla="*/ 3480 w 4144"/>
                <a:gd name="T103" fmla="*/ 671 h 1179"/>
                <a:gd name="T104" fmla="*/ 3547 w 4144"/>
                <a:gd name="T105" fmla="*/ 669 h 1179"/>
                <a:gd name="T106" fmla="*/ 3615 w 4144"/>
                <a:gd name="T107" fmla="*/ 712 h 1179"/>
                <a:gd name="T108" fmla="*/ 3682 w 4144"/>
                <a:gd name="T109" fmla="*/ 674 h 1179"/>
                <a:gd name="T110" fmla="*/ 3749 w 4144"/>
                <a:gd name="T111" fmla="*/ 676 h 1179"/>
                <a:gd name="T112" fmla="*/ 3815 w 4144"/>
                <a:gd name="T113" fmla="*/ 690 h 1179"/>
                <a:gd name="T114" fmla="*/ 3882 w 4144"/>
                <a:gd name="T115" fmla="*/ 713 h 1179"/>
                <a:gd name="T116" fmla="*/ 3949 w 4144"/>
                <a:gd name="T117" fmla="*/ 696 h 1179"/>
                <a:gd name="T118" fmla="*/ 4016 w 4144"/>
                <a:gd name="T119" fmla="*/ 684 h 1179"/>
                <a:gd name="T120" fmla="*/ 4084 w 4144"/>
                <a:gd name="T121" fmla="*/ 69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4" h="1179">
                  <a:moveTo>
                    <a:pt x="0" y="716"/>
                  </a:moveTo>
                  <a:lnTo>
                    <a:pt x="3" y="717"/>
                  </a:lnTo>
                  <a:lnTo>
                    <a:pt x="7" y="706"/>
                  </a:lnTo>
                  <a:lnTo>
                    <a:pt x="9" y="699"/>
                  </a:lnTo>
                  <a:lnTo>
                    <a:pt x="12" y="712"/>
                  </a:lnTo>
                  <a:lnTo>
                    <a:pt x="16" y="719"/>
                  </a:lnTo>
                  <a:lnTo>
                    <a:pt x="19" y="678"/>
                  </a:lnTo>
                  <a:lnTo>
                    <a:pt x="22" y="671"/>
                  </a:lnTo>
                  <a:lnTo>
                    <a:pt x="25" y="690"/>
                  </a:lnTo>
                  <a:lnTo>
                    <a:pt x="28" y="669"/>
                  </a:lnTo>
                  <a:lnTo>
                    <a:pt x="32" y="681"/>
                  </a:lnTo>
                  <a:lnTo>
                    <a:pt x="34" y="750"/>
                  </a:lnTo>
                  <a:lnTo>
                    <a:pt x="38" y="681"/>
                  </a:lnTo>
                  <a:lnTo>
                    <a:pt x="41" y="633"/>
                  </a:lnTo>
                  <a:lnTo>
                    <a:pt x="45" y="643"/>
                  </a:lnTo>
                  <a:lnTo>
                    <a:pt x="48" y="723"/>
                  </a:lnTo>
                  <a:lnTo>
                    <a:pt x="50" y="751"/>
                  </a:lnTo>
                  <a:lnTo>
                    <a:pt x="54" y="571"/>
                  </a:lnTo>
                  <a:lnTo>
                    <a:pt x="57" y="699"/>
                  </a:lnTo>
                  <a:lnTo>
                    <a:pt x="61" y="822"/>
                  </a:lnTo>
                  <a:lnTo>
                    <a:pt x="63" y="735"/>
                  </a:lnTo>
                  <a:lnTo>
                    <a:pt x="66" y="754"/>
                  </a:lnTo>
                  <a:lnTo>
                    <a:pt x="70" y="760"/>
                  </a:lnTo>
                  <a:lnTo>
                    <a:pt x="73" y="694"/>
                  </a:lnTo>
                  <a:lnTo>
                    <a:pt x="76" y="552"/>
                  </a:lnTo>
                  <a:lnTo>
                    <a:pt x="79" y="520"/>
                  </a:lnTo>
                  <a:lnTo>
                    <a:pt x="83" y="720"/>
                  </a:lnTo>
                  <a:lnTo>
                    <a:pt x="86" y="726"/>
                  </a:lnTo>
                  <a:lnTo>
                    <a:pt x="89" y="750"/>
                  </a:lnTo>
                  <a:lnTo>
                    <a:pt x="92" y="591"/>
                  </a:lnTo>
                  <a:lnTo>
                    <a:pt x="95" y="595"/>
                  </a:lnTo>
                  <a:lnTo>
                    <a:pt x="99" y="836"/>
                  </a:lnTo>
                  <a:lnTo>
                    <a:pt x="102" y="787"/>
                  </a:lnTo>
                  <a:lnTo>
                    <a:pt x="104" y="703"/>
                  </a:lnTo>
                  <a:lnTo>
                    <a:pt x="108" y="449"/>
                  </a:lnTo>
                  <a:lnTo>
                    <a:pt x="111" y="499"/>
                  </a:lnTo>
                  <a:lnTo>
                    <a:pt x="115" y="768"/>
                  </a:lnTo>
                  <a:lnTo>
                    <a:pt x="117" y="539"/>
                  </a:lnTo>
                  <a:lnTo>
                    <a:pt x="121" y="544"/>
                  </a:lnTo>
                  <a:lnTo>
                    <a:pt x="124" y="832"/>
                  </a:lnTo>
                  <a:lnTo>
                    <a:pt x="128" y="759"/>
                  </a:lnTo>
                  <a:lnTo>
                    <a:pt x="131" y="713"/>
                  </a:lnTo>
                  <a:lnTo>
                    <a:pt x="133" y="796"/>
                  </a:lnTo>
                  <a:lnTo>
                    <a:pt x="137" y="780"/>
                  </a:lnTo>
                  <a:lnTo>
                    <a:pt x="140" y="607"/>
                  </a:lnTo>
                  <a:lnTo>
                    <a:pt x="144" y="493"/>
                  </a:lnTo>
                  <a:lnTo>
                    <a:pt x="146" y="696"/>
                  </a:lnTo>
                  <a:lnTo>
                    <a:pt x="149" y="730"/>
                  </a:lnTo>
                  <a:lnTo>
                    <a:pt x="153" y="669"/>
                  </a:lnTo>
                  <a:lnTo>
                    <a:pt x="156" y="638"/>
                  </a:lnTo>
                  <a:lnTo>
                    <a:pt x="159" y="683"/>
                  </a:lnTo>
                  <a:lnTo>
                    <a:pt x="162" y="782"/>
                  </a:lnTo>
                  <a:lnTo>
                    <a:pt x="166" y="727"/>
                  </a:lnTo>
                  <a:lnTo>
                    <a:pt x="169" y="597"/>
                  </a:lnTo>
                  <a:lnTo>
                    <a:pt x="172" y="621"/>
                  </a:lnTo>
                  <a:lnTo>
                    <a:pt x="175" y="757"/>
                  </a:lnTo>
                  <a:lnTo>
                    <a:pt x="178" y="573"/>
                  </a:lnTo>
                  <a:lnTo>
                    <a:pt x="182" y="703"/>
                  </a:lnTo>
                  <a:lnTo>
                    <a:pt x="185" y="757"/>
                  </a:lnTo>
                  <a:lnTo>
                    <a:pt x="187" y="674"/>
                  </a:lnTo>
                  <a:lnTo>
                    <a:pt x="191" y="678"/>
                  </a:lnTo>
                  <a:lnTo>
                    <a:pt x="194" y="662"/>
                  </a:lnTo>
                  <a:lnTo>
                    <a:pt x="198" y="673"/>
                  </a:lnTo>
                  <a:lnTo>
                    <a:pt x="200" y="699"/>
                  </a:lnTo>
                  <a:lnTo>
                    <a:pt x="204" y="633"/>
                  </a:lnTo>
                  <a:lnTo>
                    <a:pt x="207" y="721"/>
                  </a:lnTo>
                  <a:lnTo>
                    <a:pt x="210" y="817"/>
                  </a:lnTo>
                  <a:lnTo>
                    <a:pt x="214" y="772"/>
                  </a:lnTo>
                  <a:lnTo>
                    <a:pt x="216" y="789"/>
                  </a:lnTo>
                  <a:lnTo>
                    <a:pt x="220" y="622"/>
                  </a:lnTo>
                  <a:lnTo>
                    <a:pt x="223" y="485"/>
                  </a:lnTo>
                  <a:lnTo>
                    <a:pt x="227" y="607"/>
                  </a:lnTo>
                  <a:lnTo>
                    <a:pt x="229" y="700"/>
                  </a:lnTo>
                  <a:lnTo>
                    <a:pt x="232" y="654"/>
                  </a:lnTo>
                  <a:lnTo>
                    <a:pt x="236" y="691"/>
                  </a:lnTo>
                  <a:lnTo>
                    <a:pt x="239" y="785"/>
                  </a:lnTo>
                  <a:lnTo>
                    <a:pt x="242" y="829"/>
                  </a:lnTo>
                  <a:lnTo>
                    <a:pt x="245" y="770"/>
                  </a:lnTo>
                  <a:lnTo>
                    <a:pt x="248" y="658"/>
                  </a:lnTo>
                  <a:lnTo>
                    <a:pt x="252" y="637"/>
                  </a:lnTo>
                  <a:lnTo>
                    <a:pt x="255" y="606"/>
                  </a:lnTo>
                  <a:lnTo>
                    <a:pt x="258" y="611"/>
                  </a:lnTo>
                  <a:lnTo>
                    <a:pt x="261" y="735"/>
                  </a:lnTo>
                  <a:lnTo>
                    <a:pt x="265" y="639"/>
                  </a:lnTo>
                  <a:lnTo>
                    <a:pt x="268" y="730"/>
                  </a:lnTo>
                  <a:lnTo>
                    <a:pt x="270" y="849"/>
                  </a:lnTo>
                  <a:lnTo>
                    <a:pt x="274" y="807"/>
                  </a:lnTo>
                  <a:lnTo>
                    <a:pt x="277" y="679"/>
                  </a:lnTo>
                  <a:lnTo>
                    <a:pt x="281" y="576"/>
                  </a:lnTo>
                  <a:lnTo>
                    <a:pt x="283" y="677"/>
                  </a:lnTo>
                  <a:lnTo>
                    <a:pt x="287" y="608"/>
                  </a:lnTo>
                  <a:lnTo>
                    <a:pt x="290" y="747"/>
                  </a:lnTo>
                  <a:lnTo>
                    <a:pt x="293" y="823"/>
                  </a:lnTo>
                  <a:lnTo>
                    <a:pt x="297" y="813"/>
                  </a:lnTo>
                  <a:lnTo>
                    <a:pt x="299" y="820"/>
                  </a:lnTo>
                  <a:lnTo>
                    <a:pt x="303" y="794"/>
                  </a:lnTo>
                  <a:lnTo>
                    <a:pt x="306" y="673"/>
                  </a:lnTo>
                  <a:lnTo>
                    <a:pt x="310" y="517"/>
                  </a:lnTo>
                  <a:lnTo>
                    <a:pt x="312" y="565"/>
                  </a:lnTo>
                  <a:lnTo>
                    <a:pt x="315" y="535"/>
                  </a:lnTo>
                  <a:lnTo>
                    <a:pt x="319" y="635"/>
                  </a:lnTo>
                  <a:lnTo>
                    <a:pt x="322" y="833"/>
                  </a:lnTo>
                  <a:lnTo>
                    <a:pt x="325" y="808"/>
                  </a:lnTo>
                  <a:lnTo>
                    <a:pt x="328" y="755"/>
                  </a:lnTo>
                  <a:lnTo>
                    <a:pt x="331" y="727"/>
                  </a:lnTo>
                  <a:lnTo>
                    <a:pt x="335" y="766"/>
                  </a:lnTo>
                  <a:lnTo>
                    <a:pt x="338" y="663"/>
                  </a:lnTo>
                  <a:lnTo>
                    <a:pt x="341" y="640"/>
                  </a:lnTo>
                  <a:lnTo>
                    <a:pt x="344" y="499"/>
                  </a:lnTo>
                  <a:lnTo>
                    <a:pt x="348" y="433"/>
                  </a:lnTo>
                  <a:lnTo>
                    <a:pt x="351" y="757"/>
                  </a:lnTo>
                  <a:lnTo>
                    <a:pt x="353" y="850"/>
                  </a:lnTo>
                  <a:lnTo>
                    <a:pt x="357" y="739"/>
                  </a:lnTo>
                  <a:lnTo>
                    <a:pt x="360" y="669"/>
                  </a:lnTo>
                  <a:lnTo>
                    <a:pt x="364" y="653"/>
                  </a:lnTo>
                  <a:lnTo>
                    <a:pt x="366" y="653"/>
                  </a:lnTo>
                  <a:lnTo>
                    <a:pt x="369" y="713"/>
                  </a:lnTo>
                  <a:lnTo>
                    <a:pt x="373" y="720"/>
                  </a:lnTo>
                  <a:lnTo>
                    <a:pt x="376" y="796"/>
                  </a:lnTo>
                  <a:lnTo>
                    <a:pt x="380" y="579"/>
                  </a:lnTo>
                  <a:lnTo>
                    <a:pt x="382" y="570"/>
                  </a:lnTo>
                  <a:lnTo>
                    <a:pt x="386" y="742"/>
                  </a:lnTo>
                  <a:lnTo>
                    <a:pt x="389" y="560"/>
                  </a:lnTo>
                  <a:lnTo>
                    <a:pt x="392" y="590"/>
                  </a:lnTo>
                  <a:lnTo>
                    <a:pt x="395" y="779"/>
                  </a:lnTo>
                  <a:lnTo>
                    <a:pt x="398" y="807"/>
                  </a:lnTo>
                  <a:lnTo>
                    <a:pt x="402" y="755"/>
                  </a:lnTo>
                  <a:lnTo>
                    <a:pt x="405" y="762"/>
                  </a:lnTo>
                  <a:lnTo>
                    <a:pt x="407" y="807"/>
                  </a:lnTo>
                  <a:lnTo>
                    <a:pt x="411" y="775"/>
                  </a:lnTo>
                  <a:lnTo>
                    <a:pt x="414" y="736"/>
                  </a:lnTo>
                  <a:lnTo>
                    <a:pt x="418" y="727"/>
                  </a:lnTo>
                  <a:lnTo>
                    <a:pt x="421" y="625"/>
                  </a:lnTo>
                  <a:lnTo>
                    <a:pt x="424" y="568"/>
                  </a:lnTo>
                  <a:lnTo>
                    <a:pt x="427" y="560"/>
                  </a:lnTo>
                  <a:lnTo>
                    <a:pt x="431" y="653"/>
                  </a:lnTo>
                  <a:lnTo>
                    <a:pt x="434" y="706"/>
                  </a:lnTo>
                  <a:lnTo>
                    <a:pt x="436" y="716"/>
                  </a:lnTo>
                  <a:lnTo>
                    <a:pt x="440" y="694"/>
                  </a:lnTo>
                  <a:lnTo>
                    <a:pt x="443" y="836"/>
                  </a:lnTo>
                  <a:lnTo>
                    <a:pt x="447" y="806"/>
                  </a:lnTo>
                  <a:lnTo>
                    <a:pt x="449" y="764"/>
                  </a:lnTo>
                  <a:lnTo>
                    <a:pt x="452" y="784"/>
                  </a:lnTo>
                  <a:lnTo>
                    <a:pt x="456" y="670"/>
                  </a:lnTo>
                  <a:lnTo>
                    <a:pt x="459" y="519"/>
                  </a:lnTo>
                  <a:lnTo>
                    <a:pt x="463" y="648"/>
                  </a:lnTo>
                  <a:lnTo>
                    <a:pt x="465" y="567"/>
                  </a:lnTo>
                  <a:lnTo>
                    <a:pt x="469" y="715"/>
                  </a:lnTo>
                  <a:lnTo>
                    <a:pt x="472" y="825"/>
                  </a:lnTo>
                  <a:lnTo>
                    <a:pt x="475" y="826"/>
                  </a:lnTo>
                  <a:lnTo>
                    <a:pt x="478" y="796"/>
                  </a:lnTo>
                  <a:lnTo>
                    <a:pt x="481" y="730"/>
                  </a:lnTo>
                  <a:lnTo>
                    <a:pt x="485" y="677"/>
                  </a:lnTo>
                  <a:lnTo>
                    <a:pt x="488" y="791"/>
                  </a:lnTo>
                  <a:lnTo>
                    <a:pt x="490" y="712"/>
                  </a:lnTo>
                  <a:lnTo>
                    <a:pt x="494" y="615"/>
                  </a:lnTo>
                  <a:lnTo>
                    <a:pt x="497" y="723"/>
                  </a:lnTo>
                  <a:lnTo>
                    <a:pt x="501" y="621"/>
                  </a:lnTo>
                  <a:lnTo>
                    <a:pt x="504" y="530"/>
                  </a:lnTo>
                  <a:lnTo>
                    <a:pt x="507" y="564"/>
                  </a:lnTo>
                  <a:lnTo>
                    <a:pt x="510" y="628"/>
                  </a:lnTo>
                  <a:lnTo>
                    <a:pt x="513" y="790"/>
                  </a:lnTo>
                  <a:lnTo>
                    <a:pt x="517" y="832"/>
                  </a:lnTo>
                  <a:lnTo>
                    <a:pt x="519" y="819"/>
                  </a:lnTo>
                  <a:lnTo>
                    <a:pt x="523" y="806"/>
                  </a:lnTo>
                  <a:lnTo>
                    <a:pt x="526" y="621"/>
                  </a:lnTo>
                  <a:lnTo>
                    <a:pt x="530" y="282"/>
                  </a:lnTo>
                  <a:lnTo>
                    <a:pt x="532" y="357"/>
                  </a:lnTo>
                  <a:lnTo>
                    <a:pt x="535" y="616"/>
                  </a:lnTo>
                  <a:lnTo>
                    <a:pt x="539" y="659"/>
                  </a:lnTo>
                  <a:lnTo>
                    <a:pt x="542" y="723"/>
                  </a:lnTo>
                  <a:lnTo>
                    <a:pt x="546" y="734"/>
                  </a:lnTo>
                  <a:lnTo>
                    <a:pt x="548" y="764"/>
                  </a:lnTo>
                  <a:lnTo>
                    <a:pt x="551" y="842"/>
                  </a:lnTo>
                  <a:lnTo>
                    <a:pt x="555" y="870"/>
                  </a:lnTo>
                  <a:lnTo>
                    <a:pt x="558" y="851"/>
                  </a:lnTo>
                  <a:lnTo>
                    <a:pt x="561" y="739"/>
                  </a:lnTo>
                  <a:lnTo>
                    <a:pt x="564" y="681"/>
                  </a:lnTo>
                  <a:lnTo>
                    <a:pt x="568" y="663"/>
                  </a:lnTo>
                  <a:lnTo>
                    <a:pt x="571" y="341"/>
                  </a:lnTo>
                  <a:lnTo>
                    <a:pt x="573" y="247"/>
                  </a:lnTo>
                  <a:lnTo>
                    <a:pt x="577" y="607"/>
                  </a:lnTo>
                  <a:lnTo>
                    <a:pt x="580" y="1058"/>
                  </a:lnTo>
                  <a:lnTo>
                    <a:pt x="584" y="1138"/>
                  </a:lnTo>
                  <a:lnTo>
                    <a:pt x="587" y="810"/>
                  </a:lnTo>
                  <a:lnTo>
                    <a:pt x="590" y="441"/>
                  </a:lnTo>
                  <a:lnTo>
                    <a:pt x="593" y="533"/>
                  </a:lnTo>
                  <a:lnTo>
                    <a:pt x="596" y="367"/>
                  </a:lnTo>
                  <a:lnTo>
                    <a:pt x="600" y="276"/>
                  </a:lnTo>
                  <a:lnTo>
                    <a:pt x="602" y="350"/>
                  </a:lnTo>
                  <a:lnTo>
                    <a:pt x="606" y="611"/>
                  </a:lnTo>
                  <a:lnTo>
                    <a:pt x="609" y="752"/>
                  </a:lnTo>
                  <a:lnTo>
                    <a:pt x="613" y="737"/>
                  </a:lnTo>
                  <a:lnTo>
                    <a:pt x="615" y="916"/>
                  </a:lnTo>
                  <a:lnTo>
                    <a:pt x="618" y="1064"/>
                  </a:lnTo>
                  <a:lnTo>
                    <a:pt x="622" y="1072"/>
                  </a:lnTo>
                  <a:lnTo>
                    <a:pt x="625" y="1064"/>
                  </a:lnTo>
                  <a:lnTo>
                    <a:pt x="629" y="853"/>
                  </a:lnTo>
                  <a:lnTo>
                    <a:pt x="631" y="466"/>
                  </a:lnTo>
                  <a:lnTo>
                    <a:pt x="634" y="429"/>
                  </a:lnTo>
                  <a:lnTo>
                    <a:pt x="638" y="563"/>
                  </a:lnTo>
                  <a:lnTo>
                    <a:pt x="641" y="440"/>
                  </a:lnTo>
                  <a:lnTo>
                    <a:pt x="644" y="491"/>
                  </a:lnTo>
                  <a:lnTo>
                    <a:pt x="647" y="677"/>
                  </a:lnTo>
                  <a:lnTo>
                    <a:pt x="651" y="936"/>
                  </a:lnTo>
                  <a:lnTo>
                    <a:pt x="654" y="992"/>
                  </a:lnTo>
                  <a:lnTo>
                    <a:pt x="656" y="999"/>
                  </a:lnTo>
                  <a:lnTo>
                    <a:pt x="660" y="956"/>
                  </a:lnTo>
                  <a:lnTo>
                    <a:pt x="663" y="549"/>
                  </a:lnTo>
                  <a:lnTo>
                    <a:pt x="667" y="39"/>
                  </a:lnTo>
                  <a:lnTo>
                    <a:pt x="670" y="67"/>
                  </a:lnTo>
                  <a:lnTo>
                    <a:pt x="672" y="315"/>
                  </a:lnTo>
                  <a:lnTo>
                    <a:pt x="676" y="578"/>
                  </a:lnTo>
                  <a:lnTo>
                    <a:pt x="679" y="442"/>
                  </a:lnTo>
                  <a:lnTo>
                    <a:pt x="683" y="245"/>
                  </a:lnTo>
                  <a:lnTo>
                    <a:pt x="685" y="442"/>
                  </a:lnTo>
                  <a:lnTo>
                    <a:pt x="689" y="698"/>
                  </a:lnTo>
                  <a:lnTo>
                    <a:pt x="692" y="929"/>
                  </a:lnTo>
                  <a:lnTo>
                    <a:pt x="696" y="1086"/>
                  </a:lnTo>
                  <a:lnTo>
                    <a:pt x="698" y="1039"/>
                  </a:lnTo>
                  <a:lnTo>
                    <a:pt x="701" y="980"/>
                  </a:lnTo>
                  <a:lnTo>
                    <a:pt x="705" y="969"/>
                  </a:lnTo>
                  <a:lnTo>
                    <a:pt x="708" y="972"/>
                  </a:lnTo>
                  <a:lnTo>
                    <a:pt x="712" y="909"/>
                  </a:lnTo>
                  <a:lnTo>
                    <a:pt x="714" y="773"/>
                  </a:lnTo>
                  <a:lnTo>
                    <a:pt x="717" y="580"/>
                  </a:lnTo>
                  <a:lnTo>
                    <a:pt x="721" y="474"/>
                  </a:lnTo>
                  <a:lnTo>
                    <a:pt x="724" y="565"/>
                  </a:lnTo>
                  <a:lnTo>
                    <a:pt x="727" y="641"/>
                  </a:lnTo>
                  <a:lnTo>
                    <a:pt x="730" y="563"/>
                  </a:lnTo>
                  <a:lnTo>
                    <a:pt x="734" y="766"/>
                  </a:lnTo>
                  <a:lnTo>
                    <a:pt x="737" y="1076"/>
                  </a:lnTo>
                  <a:lnTo>
                    <a:pt x="739" y="1030"/>
                  </a:lnTo>
                  <a:lnTo>
                    <a:pt x="743" y="848"/>
                  </a:lnTo>
                  <a:lnTo>
                    <a:pt x="746" y="746"/>
                  </a:lnTo>
                  <a:lnTo>
                    <a:pt x="750" y="427"/>
                  </a:lnTo>
                  <a:lnTo>
                    <a:pt x="753" y="137"/>
                  </a:lnTo>
                  <a:lnTo>
                    <a:pt x="755" y="0"/>
                  </a:lnTo>
                  <a:lnTo>
                    <a:pt x="759" y="85"/>
                  </a:lnTo>
                  <a:lnTo>
                    <a:pt x="762" y="337"/>
                  </a:lnTo>
                  <a:lnTo>
                    <a:pt x="766" y="700"/>
                  </a:lnTo>
                  <a:lnTo>
                    <a:pt x="768" y="949"/>
                  </a:lnTo>
                  <a:lnTo>
                    <a:pt x="772" y="867"/>
                  </a:lnTo>
                  <a:lnTo>
                    <a:pt x="775" y="722"/>
                  </a:lnTo>
                  <a:lnTo>
                    <a:pt x="778" y="814"/>
                  </a:lnTo>
                  <a:lnTo>
                    <a:pt x="781" y="927"/>
                  </a:lnTo>
                  <a:lnTo>
                    <a:pt x="784" y="1049"/>
                  </a:lnTo>
                  <a:lnTo>
                    <a:pt x="788" y="987"/>
                  </a:lnTo>
                  <a:lnTo>
                    <a:pt x="791" y="706"/>
                  </a:lnTo>
                  <a:lnTo>
                    <a:pt x="795" y="632"/>
                  </a:lnTo>
                  <a:lnTo>
                    <a:pt x="797" y="527"/>
                  </a:lnTo>
                  <a:lnTo>
                    <a:pt x="800" y="732"/>
                  </a:lnTo>
                  <a:lnTo>
                    <a:pt x="804" y="883"/>
                  </a:lnTo>
                  <a:lnTo>
                    <a:pt x="807" y="621"/>
                  </a:lnTo>
                  <a:lnTo>
                    <a:pt x="810" y="643"/>
                  </a:lnTo>
                  <a:lnTo>
                    <a:pt x="813" y="637"/>
                  </a:lnTo>
                  <a:lnTo>
                    <a:pt x="816" y="563"/>
                  </a:lnTo>
                  <a:lnTo>
                    <a:pt x="820" y="632"/>
                  </a:lnTo>
                  <a:lnTo>
                    <a:pt x="822" y="711"/>
                  </a:lnTo>
                  <a:lnTo>
                    <a:pt x="826" y="962"/>
                  </a:lnTo>
                  <a:lnTo>
                    <a:pt x="829" y="1179"/>
                  </a:lnTo>
                  <a:lnTo>
                    <a:pt x="833" y="977"/>
                  </a:lnTo>
                  <a:lnTo>
                    <a:pt x="836" y="883"/>
                  </a:lnTo>
                  <a:lnTo>
                    <a:pt x="838" y="866"/>
                  </a:lnTo>
                  <a:lnTo>
                    <a:pt x="842" y="804"/>
                  </a:lnTo>
                  <a:lnTo>
                    <a:pt x="845" y="626"/>
                  </a:lnTo>
                  <a:lnTo>
                    <a:pt x="849" y="389"/>
                  </a:lnTo>
                  <a:lnTo>
                    <a:pt x="851" y="220"/>
                  </a:lnTo>
                  <a:lnTo>
                    <a:pt x="854" y="349"/>
                  </a:lnTo>
                  <a:lnTo>
                    <a:pt x="858" y="608"/>
                  </a:lnTo>
                  <a:lnTo>
                    <a:pt x="861" y="776"/>
                  </a:lnTo>
                  <a:lnTo>
                    <a:pt x="864" y="690"/>
                  </a:lnTo>
                  <a:lnTo>
                    <a:pt x="867" y="693"/>
                  </a:lnTo>
                  <a:lnTo>
                    <a:pt x="871" y="825"/>
                  </a:lnTo>
                  <a:lnTo>
                    <a:pt x="874" y="784"/>
                  </a:lnTo>
                  <a:lnTo>
                    <a:pt x="878" y="788"/>
                  </a:lnTo>
                  <a:lnTo>
                    <a:pt x="880" y="746"/>
                  </a:lnTo>
                  <a:lnTo>
                    <a:pt x="883" y="716"/>
                  </a:lnTo>
                  <a:lnTo>
                    <a:pt x="887" y="643"/>
                  </a:lnTo>
                  <a:lnTo>
                    <a:pt x="890" y="495"/>
                  </a:lnTo>
                  <a:lnTo>
                    <a:pt x="893" y="554"/>
                  </a:lnTo>
                  <a:lnTo>
                    <a:pt x="896" y="761"/>
                  </a:lnTo>
                  <a:lnTo>
                    <a:pt x="899" y="641"/>
                  </a:lnTo>
                  <a:lnTo>
                    <a:pt x="903" y="658"/>
                  </a:lnTo>
                  <a:lnTo>
                    <a:pt x="905" y="887"/>
                  </a:lnTo>
                  <a:lnTo>
                    <a:pt x="909" y="974"/>
                  </a:lnTo>
                  <a:lnTo>
                    <a:pt x="912" y="878"/>
                  </a:lnTo>
                  <a:lnTo>
                    <a:pt x="916" y="974"/>
                  </a:lnTo>
                  <a:lnTo>
                    <a:pt x="919" y="954"/>
                  </a:lnTo>
                  <a:lnTo>
                    <a:pt x="921" y="797"/>
                  </a:lnTo>
                  <a:lnTo>
                    <a:pt x="925" y="650"/>
                  </a:lnTo>
                  <a:lnTo>
                    <a:pt x="928" y="554"/>
                  </a:lnTo>
                  <a:lnTo>
                    <a:pt x="932" y="184"/>
                  </a:lnTo>
                  <a:lnTo>
                    <a:pt x="934" y="135"/>
                  </a:lnTo>
                  <a:lnTo>
                    <a:pt x="937" y="493"/>
                  </a:lnTo>
                  <a:lnTo>
                    <a:pt x="941" y="664"/>
                  </a:lnTo>
                  <a:lnTo>
                    <a:pt x="944" y="506"/>
                  </a:lnTo>
                  <a:lnTo>
                    <a:pt x="947" y="652"/>
                  </a:lnTo>
                  <a:lnTo>
                    <a:pt x="950" y="1029"/>
                  </a:lnTo>
                  <a:lnTo>
                    <a:pt x="954" y="944"/>
                  </a:lnTo>
                  <a:lnTo>
                    <a:pt x="957" y="688"/>
                  </a:lnTo>
                  <a:lnTo>
                    <a:pt x="960" y="845"/>
                  </a:lnTo>
                  <a:lnTo>
                    <a:pt x="963" y="724"/>
                  </a:lnTo>
                  <a:lnTo>
                    <a:pt x="966" y="699"/>
                  </a:lnTo>
                  <a:lnTo>
                    <a:pt x="970" y="565"/>
                  </a:lnTo>
                  <a:lnTo>
                    <a:pt x="973" y="602"/>
                  </a:lnTo>
                  <a:lnTo>
                    <a:pt x="975" y="674"/>
                  </a:lnTo>
                  <a:lnTo>
                    <a:pt x="979" y="667"/>
                  </a:lnTo>
                  <a:lnTo>
                    <a:pt x="982" y="651"/>
                  </a:lnTo>
                  <a:lnTo>
                    <a:pt x="986" y="547"/>
                  </a:lnTo>
                  <a:lnTo>
                    <a:pt x="988" y="533"/>
                  </a:lnTo>
                  <a:lnTo>
                    <a:pt x="992" y="525"/>
                  </a:lnTo>
                  <a:lnTo>
                    <a:pt x="995" y="614"/>
                  </a:lnTo>
                  <a:lnTo>
                    <a:pt x="999" y="871"/>
                  </a:lnTo>
                  <a:lnTo>
                    <a:pt x="1002" y="955"/>
                  </a:lnTo>
                  <a:lnTo>
                    <a:pt x="1004" y="757"/>
                  </a:lnTo>
                  <a:lnTo>
                    <a:pt x="1008" y="701"/>
                  </a:lnTo>
                  <a:lnTo>
                    <a:pt x="1011" y="735"/>
                  </a:lnTo>
                  <a:lnTo>
                    <a:pt x="1015" y="752"/>
                  </a:lnTo>
                  <a:lnTo>
                    <a:pt x="1017" y="599"/>
                  </a:lnTo>
                  <a:lnTo>
                    <a:pt x="1020" y="489"/>
                  </a:lnTo>
                  <a:lnTo>
                    <a:pt x="1024" y="535"/>
                  </a:lnTo>
                  <a:lnTo>
                    <a:pt x="1027" y="568"/>
                  </a:lnTo>
                  <a:lnTo>
                    <a:pt x="1030" y="518"/>
                  </a:lnTo>
                  <a:lnTo>
                    <a:pt x="1033" y="563"/>
                  </a:lnTo>
                  <a:lnTo>
                    <a:pt x="1037" y="661"/>
                  </a:lnTo>
                  <a:lnTo>
                    <a:pt x="1040" y="731"/>
                  </a:lnTo>
                  <a:lnTo>
                    <a:pt x="1043" y="569"/>
                  </a:lnTo>
                  <a:lnTo>
                    <a:pt x="1046" y="394"/>
                  </a:lnTo>
                  <a:lnTo>
                    <a:pt x="1049" y="553"/>
                  </a:lnTo>
                  <a:lnTo>
                    <a:pt x="1053" y="591"/>
                  </a:lnTo>
                  <a:lnTo>
                    <a:pt x="1056" y="714"/>
                  </a:lnTo>
                  <a:lnTo>
                    <a:pt x="1058" y="898"/>
                  </a:lnTo>
                  <a:lnTo>
                    <a:pt x="1062" y="986"/>
                  </a:lnTo>
                  <a:lnTo>
                    <a:pt x="1065" y="946"/>
                  </a:lnTo>
                  <a:lnTo>
                    <a:pt x="1069" y="826"/>
                  </a:lnTo>
                  <a:lnTo>
                    <a:pt x="1071" y="552"/>
                  </a:lnTo>
                  <a:lnTo>
                    <a:pt x="1075" y="420"/>
                  </a:lnTo>
                  <a:lnTo>
                    <a:pt x="1078" y="637"/>
                  </a:lnTo>
                  <a:lnTo>
                    <a:pt x="1081" y="904"/>
                  </a:lnTo>
                  <a:lnTo>
                    <a:pt x="1085" y="1000"/>
                  </a:lnTo>
                  <a:lnTo>
                    <a:pt x="1087" y="855"/>
                  </a:lnTo>
                  <a:lnTo>
                    <a:pt x="1091" y="777"/>
                  </a:lnTo>
                  <a:lnTo>
                    <a:pt x="1094" y="913"/>
                  </a:lnTo>
                  <a:lnTo>
                    <a:pt x="1098" y="899"/>
                  </a:lnTo>
                  <a:lnTo>
                    <a:pt x="1100" y="1044"/>
                  </a:lnTo>
                  <a:lnTo>
                    <a:pt x="1103" y="1034"/>
                  </a:lnTo>
                  <a:lnTo>
                    <a:pt x="1107" y="719"/>
                  </a:lnTo>
                  <a:lnTo>
                    <a:pt x="1110" y="503"/>
                  </a:lnTo>
                  <a:lnTo>
                    <a:pt x="1113" y="484"/>
                  </a:lnTo>
                  <a:lnTo>
                    <a:pt x="1116" y="653"/>
                  </a:lnTo>
                  <a:lnTo>
                    <a:pt x="1119" y="764"/>
                  </a:lnTo>
                  <a:lnTo>
                    <a:pt x="1123" y="546"/>
                  </a:lnTo>
                  <a:lnTo>
                    <a:pt x="1126" y="522"/>
                  </a:lnTo>
                  <a:lnTo>
                    <a:pt x="1129" y="669"/>
                  </a:lnTo>
                  <a:lnTo>
                    <a:pt x="1132" y="829"/>
                  </a:lnTo>
                  <a:lnTo>
                    <a:pt x="1136" y="845"/>
                  </a:lnTo>
                  <a:lnTo>
                    <a:pt x="1139" y="765"/>
                  </a:lnTo>
                  <a:lnTo>
                    <a:pt x="1141" y="541"/>
                  </a:lnTo>
                  <a:lnTo>
                    <a:pt x="1145" y="414"/>
                  </a:lnTo>
                  <a:lnTo>
                    <a:pt x="1148" y="375"/>
                  </a:lnTo>
                  <a:lnTo>
                    <a:pt x="1152" y="311"/>
                  </a:lnTo>
                  <a:lnTo>
                    <a:pt x="1154" y="328"/>
                  </a:lnTo>
                  <a:lnTo>
                    <a:pt x="1157" y="507"/>
                  </a:lnTo>
                  <a:lnTo>
                    <a:pt x="1161" y="617"/>
                  </a:lnTo>
                  <a:lnTo>
                    <a:pt x="1164" y="534"/>
                  </a:lnTo>
                  <a:lnTo>
                    <a:pt x="1168" y="400"/>
                  </a:lnTo>
                  <a:lnTo>
                    <a:pt x="1170" y="582"/>
                  </a:lnTo>
                  <a:lnTo>
                    <a:pt x="1174" y="894"/>
                  </a:lnTo>
                  <a:lnTo>
                    <a:pt x="1177" y="1113"/>
                  </a:lnTo>
                  <a:lnTo>
                    <a:pt x="1181" y="1063"/>
                  </a:lnTo>
                  <a:lnTo>
                    <a:pt x="1183" y="860"/>
                  </a:lnTo>
                  <a:lnTo>
                    <a:pt x="1186" y="797"/>
                  </a:lnTo>
                  <a:lnTo>
                    <a:pt x="1190" y="753"/>
                  </a:lnTo>
                  <a:lnTo>
                    <a:pt x="1193" y="605"/>
                  </a:lnTo>
                  <a:lnTo>
                    <a:pt x="1196" y="403"/>
                  </a:lnTo>
                  <a:lnTo>
                    <a:pt x="1199" y="385"/>
                  </a:lnTo>
                  <a:lnTo>
                    <a:pt x="1202" y="463"/>
                  </a:lnTo>
                  <a:lnTo>
                    <a:pt x="1206" y="544"/>
                  </a:lnTo>
                  <a:lnTo>
                    <a:pt x="1209" y="674"/>
                  </a:lnTo>
                  <a:lnTo>
                    <a:pt x="1212" y="723"/>
                  </a:lnTo>
                  <a:lnTo>
                    <a:pt x="1215" y="747"/>
                  </a:lnTo>
                  <a:lnTo>
                    <a:pt x="1219" y="849"/>
                  </a:lnTo>
                  <a:lnTo>
                    <a:pt x="1222" y="944"/>
                  </a:lnTo>
                  <a:lnTo>
                    <a:pt x="1224" y="891"/>
                  </a:lnTo>
                  <a:lnTo>
                    <a:pt x="1228" y="871"/>
                  </a:lnTo>
                  <a:lnTo>
                    <a:pt x="1231" y="962"/>
                  </a:lnTo>
                  <a:lnTo>
                    <a:pt x="1235" y="980"/>
                  </a:lnTo>
                  <a:lnTo>
                    <a:pt x="1237" y="835"/>
                  </a:lnTo>
                  <a:lnTo>
                    <a:pt x="1240" y="646"/>
                  </a:lnTo>
                  <a:lnTo>
                    <a:pt x="1244" y="697"/>
                  </a:lnTo>
                  <a:lnTo>
                    <a:pt x="1247" y="764"/>
                  </a:lnTo>
                  <a:lnTo>
                    <a:pt x="1251" y="728"/>
                  </a:lnTo>
                  <a:lnTo>
                    <a:pt x="1253" y="575"/>
                  </a:lnTo>
                  <a:lnTo>
                    <a:pt x="1257" y="462"/>
                  </a:lnTo>
                  <a:lnTo>
                    <a:pt x="1260" y="565"/>
                  </a:lnTo>
                  <a:lnTo>
                    <a:pt x="1263" y="774"/>
                  </a:lnTo>
                  <a:lnTo>
                    <a:pt x="1266" y="850"/>
                  </a:lnTo>
                  <a:lnTo>
                    <a:pt x="1269" y="711"/>
                  </a:lnTo>
                  <a:lnTo>
                    <a:pt x="1273" y="624"/>
                  </a:lnTo>
                  <a:lnTo>
                    <a:pt x="1276" y="638"/>
                  </a:lnTo>
                  <a:lnTo>
                    <a:pt x="1278" y="546"/>
                  </a:lnTo>
                  <a:lnTo>
                    <a:pt x="1282" y="451"/>
                  </a:lnTo>
                  <a:lnTo>
                    <a:pt x="1285" y="438"/>
                  </a:lnTo>
                  <a:lnTo>
                    <a:pt x="1289" y="406"/>
                  </a:lnTo>
                  <a:lnTo>
                    <a:pt x="1292" y="428"/>
                  </a:lnTo>
                  <a:lnTo>
                    <a:pt x="1295" y="523"/>
                  </a:lnTo>
                  <a:lnTo>
                    <a:pt x="1298" y="676"/>
                  </a:lnTo>
                  <a:lnTo>
                    <a:pt x="1302" y="772"/>
                  </a:lnTo>
                  <a:lnTo>
                    <a:pt x="1305" y="871"/>
                  </a:lnTo>
                  <a:lnTo>
                    <a:pt x="1307" y="835"/>
                  </a:lnTo>
                  <a:lnTo>
                    <a:pt x="1311" y="769"/>
                  </a:lnTo>
                  <a:lnTo>
                    <a:pt x="1314" y="858"/>
                  </a:lnTo>
                  <a:lnTo>
                    <a:pt x="1318" y="871"/>
                  </a:lnTo>
                  <a:lnTo>
                    <a:pt x="1320" y="830"/>
                  </a:lnTo>
                  <a:lnTo>
                    <a:pt x="1323" y="683"/>
                  </a:lnTo>
                  <a:lnTo>
                    <a:pt x="1327" y="673"/>
                  </a:lnTo>
                  <a:lnTo>
                    <a:pt x="1330" y="844"/>
                  </a:lnTo>
                  <a:lnTo>
                    <a:pt x="1334" y="999"/>
                  </a:lnTo>
                  <a:lnTo>
                    <a:pt x="1336" y="897"/>
                  </a:lnTo>
                  <a:lnTo>
                    <a:pt x="1340" y="625"/>
                  </a:lnTo>
                  <a:lnTo>
                    <a:pt x="1343" y="391"/>
                  </a:lnTo>
                  <a:lnTo>
                    <a:pt x="1346" y="174"/>
                  </a:lnTo>
                  <a:lnTo>
                    <a:pt x="1349" y="200"/>
                  </a:lnTo>
                  <a:lnTo>
                    <a:pt x="1352" y="474"/>
                  </a:lnTo>
                  <a:lnTo>
                    <a:pt x="1356" y="714"/>
                  </a:lnTo>
                  <a:lnTo>
                    <a:pt x="1359" y="823"/>
                  </a:lnTo>
                  <a:lnTo>
                    <a:pt x="1361" y="876"/>
                  </a:lnTo>
                  <a:lnTo>
                    <a:pt x="1365" y="1009"/>
                  </a:lnTo>
                  <a:lnTo>
                    <a:pt x="1368" y="1069"/>
                  </a:lnTo>
                  <a:lnTo>
                    <a:pt x="1372" y="1004"/>
                  </a:lnTo>
                  <a:lnTo>
                    <a:pt x="1375" y="881"/>
                  </a:lnTo>
                  <a:lnTo>
                    <a:pt x="1378" y="844"/>
                  </a:lnTo>
                  <a:lnTo>
                    <a:pt x="1381" y="776"/>
                  </a:lnTo>
                  <a:lnTo>
                    <a:pt x="1384" y="670"/>
                  </a:lnTo>
                  <a:lnTo>
                    <a:pt x="1388" y="722"/>
                  </a:lnTo>
                  <a:lnTo>
                    <a:pt x="1390" y="903"/>
                  </a:lnTo>
                  <a:lnTo>
                    <a:pt x="1394" y="984"/>
                  </a:lnTo>
                  <a:lnTo>
                    <a:pt x="1397" y="993"/>
                  </a:lnTo>
                  <a:lnTo>
                    <a:pt x="1401" y="1007"/>
                  </a:lnTo>
                  <a:lnTo>
                    <a:pt x="1403" y="949"/>
                  </a:lnTo>
                  <a:lnTo>
                    <a:pt x="1406" y="784"/>
                  </a:lnTo>
                  <a:lnTo>
                    <a:pt x="1410" y="644"/>
                  </a:lnTo>
                  <a:lnTo>
                    <a:pt x="1413" y="580"/>
                  </a:lnTo>
                  <a:lnTo>
                    <a:pt x="1417" y="444"/>
                  </a:lnTo>
                  <a:lnTo>
                    <a:pt x="1419" y="296"/>
                  </a:lnTo>
                  <a:lnTo>
                    <a:pt x="1422" y="283"/>
                  </a:lnTo>
                  <a:lnTo>
                    <a:pt x="1426" y="309"/>
                  </a:lnTo>
                  <a:lnTo>
                    <a:pt x="1429" y="350"/>
                  </a:lnTo>
                  <a:lnTo>
                    <a:pt x="1432" y="424"/>
                  </a:lnTo>
                  <a:lnTo>
                    <a:pt x="1435" y="481"/>
                  </a:lnTo>
                  <a:lnTo>
                    <a:pt x="1439" y="582"/>
                  </a:lnTo>
                  <a:lnTo>
                    <a:pt x="1442" y="585"/>
                  </a:lnTo>
                  <a:lnTo>
                    <a:pt x="1444" y="586"/>
                  </a:lnTo>
                  <a:lnTo>
                    <a:pt x="1448" y="602"/>
                  </a:lnTo>
                  <a:lnTo>
                    <a:pt x="1451" y="537"/>
                  </a:lnTo>
                  <a:lnTo>
                    <a:pt x="1455" y="372"/>
                  </a:lnTo>
                  <a:lnTo>
                    <a:pt x="1458" y="332"/>
                  </a:lnTo>
                  <a:lnTo>
                    <a:pt x="1460" y="355"/>
                  </a:lnTo>
                  <a:lnTo>
                    <a:pt x="1464" y="606"/>
                  </a:lnTo>
                  <a:lnTo>
                    <a:pt x="1467" y="800"/>
                  </a:lnTo>
                  <a:lnTo>
                    <a:pt x="1471" y="837"/>
                  </a:lnTo>
                  <a:lnTo>
                    <a:pt x="1473" y="904"/>
                  </a:lnTo>
                  <a:lnTo>
                    <a:pt x="1477" y="1062"/>
                  </a:lnTo>
                  <a:lnTo>
                    <a:pt x="1480" y="1001"/>
                  </a:lnTo>
                  <a:lnTo>
                    <a:pt x="1484" y="893"/>
                  </a:lnTo>
                  <a:lnTo>
                    <a:pt x="1486" y="1016"/>
                  </a:lnTo>
                  <a:lnTo>
                    <a:pt x="1489" y="1086"/>
                  </a:lnTo>
                  <a:lnTo>
                    <a:pt x="1493" y="1069"/>
                  </a:lnTo>
                  <a:lnTo>
                    <a:pt x="1496" y="837"/>
                  </a:lnTo>
                  <a:lnTo>
                    <a:pt x="1500" y="792"/>
                  </a:lnTo>
                  <a:lnTo>
                    <a:pt x="1502" y="735"/>
                  </a:lnTo>
                  <a:lnTo>
                    <a:pt x="1505" y="693"/>
                  </a:lnTo>
                  <a:lnTo>
                    <a:pt x="1509" y="524"/>
                  </a:lnTo>
                  <a:lnTo>
                    <a:pt x="1512" y="525"/>
                  </a:lnTo>
                  <a:lnTo>
                    <a:pt x="1515" y="595"/>
                  </a:lnTo>
                  <a:lnTo>
                    <a:pt x="1518" y="608"/>
                  </a:lnTo>
                  <a:lnTo>
                    <a:pt x="1522" y="537"/>
                  </a:lnTo>
                  <a:lnTo>
                    <a:pt x="1525" y="402"/>
                  </a:lnTo>
                  <a:lnTo>
                    <a:pt x="1527" y="406"/>
                  </a:lnTo>
                  <a:lnTo>
                    <a:pt x="1531" y="631"/>
                  </a:lnTo>
                  <a:lnTo>
                    <a:pt x="1534" y="802"/>
                  </a:lnTo>
                  <a:lnTo>
                    <a:pt x="1538" y="719"/>
                  </a:lnTo>
                  <a:lnTo>
                    <a:pt x="1541" y="622"/>
                  </a:lnTo>
                  <a:lnTo>
                    <a:pt x="1543" y="611"/>
                  </a:lnTo>
                  <a:lnTo>
                    <a:pt x="1547" y="602"/>
                  </a:lnTo>
                  <a:lnTo>
                    <a:pt x="1550" y="664"/>
                  </a:lnTo>
                  <a:lnTo>
                    <a:pt x="1554" y="685"/>
                  </a:lnTo>
                  <a:lnTo>
                    <a:pt x="1556" y="655"/>
                  </a:lnTo>
                  <a:lnTo>
                    <a:pt x="1560" y="671"/>
                  </a:lnTo>
                  <a:lnTo>
                    <a:pt x="1563" y="707"/>
                  </a:lnTo>
                  <a:lnTo>
                    <a:pt x="1566" y="715"/>
                  </a:lnTo>
                  <a:lnTo>
                    <a:pt x="1569" y="703"/>
                  </a:lnTo>
                  <a:lnTo>
                    <a:pt x="1572" y="655"/>
                  </a:lnTo>
                  <a:lnTo>
                    <a:pt x="1576" y="590"/>
                  </a:lnTo>
                  <a:lnTo>
                    <a:pt x="1579" y="562"/>
                  </a:lnTo>
                  <a:lnTo>
                    <a:pt x="1583" y="557"/>
                  </a:lnTo>
                  <a:lnTo>
                    <a:pt x="1585" y="592"/>
                  </a:lnTo>
                  <a:lnTo>
                    <a:pt x="1588" y="651"/>
                  </a:lnTo>
                  <a:lnTo>
                    <a:pt x="1592" y="650"/>
                  </a:lnTo>
                  <a:lnTo>
                    <a:pt x="1595" y="689"/>
                  </a:lnTo>
                  <a:lnTo>
                    <a:pt x="1598" y="741"/>
                  </a:lnTo>
                  <a:lnTo>
                    <a:pt x="1601" y="788"/>
                  </a:lnTo>
                  <a:lnTo>
                    <a:pt x="1605" y="850"/>
                  </a:lnTo>
                  <a:lnTo>
                    <a:pt x="1608" y="971"/>
                  </a:lnTo>
                  <a:lnTo>
                    <a:pt x="1610" y="939"/>
                  </a:lnTo>
                  <a:lnTo>
                    <a:pt x="1614" y="853"/>
                  </a:lnTo>
                  <a:lnTo>
                    <a:pt x="1617" y="904"/>
                  </a:lnTo>
                  <a:lnTo>
                    <a:pt x="1621" y="835"/>
                  </a:lnTo>
                  <a:lnTo>
                    <a:pt x="1624" y="715"/>
                  </a:lnTo>
                  <a:lnTo>
                    <a:pt x="1626" y="661"/>
                  </a:lnTo>
                  <a:lnTo>
                    <a:pt x="1630" y="694"/>
                  </a:lnTo>
                  <a:lnTo>
                    <a:pt x="1633" y="775"/>
                  </a:lnTo>
                  <a:lnTo>
                    <a:pt x="1637" y="893"/>
                  </a:lnTo>
                  <a:lnTo>
                    <a:pt x="1639" y="890"/>
                  </a:lnTo>
                  <a:lnTo>
                    <a:pt x="1643" y="858"/>
                  </a:lnTo>
                  <a:lnTo>
                    <a:pt x="1646" y="782"/>
                  </a:lnTo>
                  <a:lnTo>
                    <a:pt x="1649" y="774"/>
                  </a:lnTo>
                  <a:lnTo>
                    <a:pt x="1652" y="779"/>
                  </a:lnTo>
                  <a:lnTo>
                    <a:pt x="1655" y="746"/>
                  </a:lnTo>
                  <a:lnTo>
                    <a:pt x="1659" y="698"/>
                  </a:lnTo>
                  <a:lnTo>
                    <a:pt x="1662" y="697"/>
                  </a:lnTo>
                  <a:lnTo>
                    <a:pt x="1666" y="707"/>
                  </a:lnTo>
                  <a:lnTo>
                    <a:pt x="1668" y="706"/>
                  </a:lnTo>
                  <a:lnTo>
                    <a:pt x="1671" y="692"/>
                  </a:lnTo>
                  <a:lnTo>
                    <a:pt x="1675" y="700"/>
                  </a:lnTo>
                  <a:lnTo>
                    <a:pt x="1678" y="707"/>
                  </a:lnTo>
                  <a:lnTo>
                    <a:pt x="1681" y="689"/>
                  </a:lnTo>
                  <a:lnTo>
                    <a:pt x="1684" y="658"/>
                  </a:lnTo>
                  <a:lnTo>
                    <a:pt x="1687" y="638"/>
                  </a:lnTo>
                  <a:lnTo>
                    <a:pt x="1691" y="584"/>
                  </a:lnTo>
                  <a:lnTo>
                    <a:pt x="1693" y="534"/>
                  </a:lnTo>
                  <a:lnTo>
                    <a:pt x="1697" y="578"/>
                  </a:lnTo>
                  <a:lnTo>
                    <a:pt x="1700" y="675"/>
                  </a:lnTo>
                  <a:lnTo>
                    <a:pt x="1704" y="684"/>
                  </a:lnTo>
                  <a:lnTo>
                    <a:pt x="1707" y="652"/>
                  </a:lnTo>
                  <a:lnTo>
                    <a:pt x="1709" y="630"/>
                  </a:lnTo>
                  <a:lnTo>
                    <a:pt x="1713" y="595"/>
                  </a:lnTo>
                  <a:lnTo>
                    <a:pt x="1716" y="518"/>
                  </a:lnTo>
                  <a:lnTo>
                    <a:pt x="1720" y="465"/>
                  </a:lnTo>
                  <a:lnTo>
                    <a:pt x="1722" y="481"/>
                  </a:lnTo>
                  <a:lnTo>
                    <a:pt x="1725" y="499"/>
                  </a:lnTo>
                  <a:lnTo>
                    <a:pt x="1729" y="517"/>
                  </a:lnTo>
                  <a:lnTo>
                    <a:pt x="1732" y="542"/>
                  </a:lnTo>
                  <a:lnTo>
                    <a:pt x="1735" y="618"/>
                  </a:lnTo>
                  <a:lnTo>
                    <a:pt x="1738" y="722"/>
                  </a:lnTo>
                  <a:lnTo>
                    <a:pt x="1742" y="708"/>
                  </a:lnTo>
                  <a:lnTo>
                    <a:pt x="1745" y="669"/>
                  </a:lnTo>
                  <a:lnTo>
                    <a:pt x="1749" y="662"/>
                  </a:lnTo>
                  <a:lnTo>
                    <a:pt x="1751" y="658"/>
                  </a:lnTo>
                  <a:lnTo>
                    <a:pt x="1754" y="654"/>
                  </a:lnTo>
                  <a:lnTo>
                    <a:pt x="1758" y="662"/>
                  </a:lnTo>
                  <a:lnTo>
                    <a:pt x="1761" y="645"/>
                  </a:lnTo>
                  <a:lnTo>
                    <a:pt x="1764" y="607"/>
                  </a:lnTo>
                  <a:lnTo>
                    <a:pt x="1767" y="605"/>
                  </a:lnTo>
                  <a:lnTo>
                    <a:pt x="1770" y="686"/>
                  </a:lnTo>
                  <a:lnTo>
                    <a:pt x="1774" y="708"/>
                  </a:lnTo>
                  <a:lnTo>
                    <a:pt x="1776" y="701"/>
                  </a:lnTo>
                  <a:lnTo>
                    <a:pt x="1780" y="685"/>
                  </a:lnTo>
                  <a:lnTo>
                    <a:pt x="1783" y="673"/>
                  </a:lnTo>
                  <a:lnTo>
                    <a:pt x="1787" y="704"/>
                  </a:lnTo>
                  <a:lnTo>
                    <a:pt x="1790" y="727"/>
                  </a:lnTo>
                  <a:lnTo>
                    <a:pt x="1792" y="711"/>
                  </a:lnTo>
                  <a:lnTo>
                    <a:pt x="1796" y="703"/>
                  </a:lnTo>
                  <a:lnTo>
                    <a:pt x="1799" y="682"/>
                  </a:lnTo>
                  <a:lnTo>
                    <a:pt x="1803" y="661"/>
                  </a:lnTo>
                  <a:lnTo>
                    <a:pt x="1805" y="723"/>
                  </a:lnTo>
                  <a:lnTo>
                    <a:pt x="1808" y="791"/>
                  </a:lnTo>
                  <a:lnTo>
                    <a:pt x="1812" y="805"/>
                  </a:lnTo>
                  <a:lnTo>
                    <a:pt x="1815" y="815"/>
                  </a:lnTo>
                  <a:lnTo>
                    <a:pt x="1818" y="782"/>
                  </a:lnTo>
                  <a:lnTo>
                    <a:pt x="1821" y="764"/>
                  </a:lnTo>
                  <a:lnTo>
                    <a:pt x="1825" y="759"/>
                  </a:lnTo>
                  <a:lnTo>
                    <a:pt x="1828" y="745"/>
                  </a:lnTo>
                  <a:lnTo>
                    <a:pt x="1831" y="743"/>
                  </a:lnTo>
                  <a:lnTo>
                    <a:pt x="1834" y="735"/>
                  </a:lnTo>
                  <a:lnTo>
                    <a:pt x="1837" y="717"/>
                  </a:lnTo>
                  <a:lnTo>
                    <a:pt x="1841" y="701"/>
                  </a:lnTo>
                  <a:lnTo>
                    <a:pt x="1844" y="688"/>
                  </a:lnTo>
                  <a:lnTo>
                    <a:pt x="1846" y="685"/>
                  </a:lnTo>
                  <a:lnTo>
                    <a:pt x="1850" y="681"/>
                  </a:lnTo>
                  <a:lnTo>
                    <a:pt x="1853" y="656"/>
                  </a:lnTo>
                  <a:lnTo>
                    <a:pt x="1857" y="605"/>
                  </a:lnTo>
                  <a:lnTo>
                    <a:pt x="1859" y="594"/>
                  </a:lnTo>
                  <a:lnTo>
                    <a:pt x="1863" y="628"/>
                  </a:lnTo>
                  <a:lnTo>
                    <a:pt x="1866" y="663"/>
                  </a:lnTo>
                  <a:lnTo>
                    <a:pt x="1869" y="689"/>
                  </a:lnTo>
                  <a:lnTo>
                    <a:pt x="1873" y="774"/>
                  </a:lnTo>
                  <a:lnTo>
                    <a:pt x="1875" y="865"/>
                  </a:lnTo>
                  <a:lnTo>
                    <a:pt x="1879" y="880"/>
                  </a:lnTo>
                  <a:lnTo>
                    <a:pt x="1882" y="888"/>
                  </a:lnTo>
                  <a:lnTo>
                    <a:pt x="1886" y="825"/>
                  </a:lnTo>
                  <a:lnTo>
                    <a:pt x="1888" y="784"/>
                  </a:lnTo>
                  <a:lnTo>
                    <a:pt x="1891" y="783"/>
                  </a:lnTo>
                  <a:lnTo>
                    <a:pt x="1895" y="721"/>
                  </a:lnTo>
                  <a:lnTo>
                    <a:pt x="1898" y="620"/>
                  </a:lnTo>
                  <a:lnTo>
                    <a:pt x="1901" y="605"/>
                  </a:lnTo>
                  <a:lnTo>
                    <a:pt x="1904" y="599"/>
                  </a:lnTo>
                  <a:lnTo>
                    <a:pt x="1908" y="615"/>
                  </a:lnTo>
                  <a:lnTo>
                    <a:pt x="1911" y="608"/>
                  </a:lnTo>
                  <a:lnTo>
                    <a:pt x="1914" y="591"/>
                  </a:lnTo>
                  <a:lnTo>
                    <a:pt x="1917" y="609"/>
                  </a:lnTo>
                  <a:lnTo>
                    <a:pt x="1920" y="701"/>
                  </a:lnTo>
                  <a:lnTo>
                    <a:pt x="1924" y="764"/>
                  </a:lnTo>
                  <a:lnTo>
                    <a:pt x="1927" y="724"/>
                  </a:lnTo>
                  <a:lnTo>
                    <a:pt x="1929" y="671"/>
                  </a:lnTo>
                  <a:lnTo>
                    <a:pt x="1933" y="667"/>
                  </a:lnTo>
                  <a:lnTo>
                    <a:pt x="1936" y="660"/>
                  </a:lnTo>
                  <a:lnTo>
                    <a:pt x="1940" y="667"/>
                  </a:lnTo>
                  <a:lnTo>
                    <a:pt x="1942" y="690"/>
                  </a:lnTo>
                  <a:lnTo>
                    <a:pt x="1946" y="690"/>
                  </a:lnTo>
                  <a:lnTo>
                    <a:pt x="1949" y="684"/>
                  </a:lnTo>
                  <a:lnTo>
                    <a:pt x="1952" y="697"/>
                  </a:lnTo>
                  <a:lnTo>
                    <a:pt x="1956" y="716"/>
                  </a:lnTo>
                  <a:lnTo>
                    <a:pt x="1958" y="744"/>
                  </a:lnTo>
                  <a:lnTo>
                    <a:pt x="1962" y="761"/>
                  </a:lnTo>
                  <a:lnTo>
                    <a:pt x="1965" y="726"/>
                  </a:lnTo>
                  <a:lnTo>
                    <a:pt x="1969" y="652"/>
                  </a:lnTo>
                  <a:lnTo>
                    <a:pt x="1971" y="588"/>
                  </a:lnTo>
                  <a:lnTo>
                    <a:pt x="1974" y="534"/>
                  </a:lnTo>
                  <a:lnTo>
                    <a:pt x="1978" y="500"/>
                  </a:lnTo>
                  <a:lnTo>
                    <a:pt x="1981" y="497"/>
                  </a:lnTo>
                  <a:lnTo>
                    <a:pt x="1984" y="499"/>
                  </a:lnTo>
                  <a:lnTo>
                    <a:pt x="1987" y="514"/>
                  </a:lnTo>
                  <a:lnTo>
                    <a:pt x="1990" y="587"/>
                  </a:lnTo>
                  <a:lnTo>
                    <a:pt x="1994" y="734"/>
                  </a:lnTo>
                  <a:lnTo>
                    <a:pt x="1997" y="785"/>
                  </a:lnTo>
                  <a:lnTo>
                    <a:pt x="2000" y="777"/>
                  </a:lnTo>
                  <a:lnTo>
                    <a:pt x="2003" y="755"/>
                  </a:lnTo>
                  <a:lnTo>
                    <a:pt x="2007" y="688"/>
                  </a:lnTo>
                  <a:lnTo>
                    <a:pt x="2010" y="595"/>
                  </a:lnTo>
                  <a:lnTo>
                    <a:pt x="2012" y="572"/>
                  </a:lnTo>
                  <a:lnTo>
                    <a:pt x="2016" y="601"/>
                  </a:lnTo>
                  <a:lnTo>
                    <a:pt x="2019" y="617"/>
                  </a:lnTo>
                  <a:lnTo>
                    <a:pt x="2023" y="692"/>
                  </a:lnTo>
                  <a:lnTo>
                    <a:pt x="2025" y="773"/>
                  </a:lnTo>
                  <a:lnTo>
                    <a:pt x="2028" y="785"/>
                  </a:lnTo>
                  <a:lnTo>
                    <a:pt x="2032" y="790"/>
                  </a:lnTo>
                  <a:lnTo>
                    <a:pt x="2035" y="784"/>
                  </a:lnTo>
                  <a:lnTo>
                    <a:pt x="2039" y="749"/>
                  </a:lnTo>
                  <a:lnTo>
                    <a:pt x="2041" y="635"/>
                  </a:lnTo>
                  <a:lnTo>
                    <a:pt x="2045" y="520"/>
                  </a:lnTo>
                  <a:lnTo>
                    <a:pt x="2048" y="496"/>
                  </a:lnTo>
                  <a:lnTo>
                    <a:pt x="2052" y="506"/>
                  </a:lnTo>
                  <a:lnTo>
                    <a:pt x="2054" y="599"/>
                  </a:lnTo>
                  <a:lnTo>
                    <a:pt x="2057" y="669"/>
                  </a:lnTo>
                  <a:lnTo>
                    <a:pt x="2061" y="700"/>
                  </a:lnTo>
                  <a:lnTo>
                    <a:pt x="2064" y="742"/>
                  </a:lnTo>
                  <a:lnTo>
                    <a:pt x="2067" y="775"/>
                  </a:lnTo>
                  <a:lnTo>
                    <a:pt x="2070" y="777"/>
                  </a:lnTo>
                  <a:lnTo>
                    <a:pt x="2073" y="754"/>
                  </a:lnTo>
                  <a:lnTo>
                    <a:pt x="2077" y="743"/>
                  </a:lnTo>
                  <a:lnTo>
                    <a:pt x="2080" y="742"/>
                  </a:lnTo>
                  <a:lnTo>
                    <a:pt x="2083" y="738"/>
                  </a:lnTo>
                  <a:lnTo>
                    <a:pt x="2086" y="738"/>
                  </a:lnTo>
                  <a:lnTo>
                    <a:pt x="2090" y="758"/>
                  </a:lnTo>
                  <a:lnTo>
                    <a:pt x="2093" y="781"/>
                  </a:lnTo>
                  <a:lnTo>
                    <a:pt x="2095" y="781"/>
                  </a:lnTo>
                  <a:lnTo>
                    <a:pt x="2099" y="755"/>
                  </a:lnTo>
                  <a:lnTo>
                    <a:pt x="2102" y="719"/>
                  </a:lnTo>
                  <a:lnTo>
                    <a:pt x="2106" y="684"/>
                  </a:lnTo>
                  <a:lnTo>
                    <a:pt x="2108" y="671"/>
                  </a:lnTo>
                  <a:lnTo>
                    <a:pt x="2111" y="675"/>
                  </a:lnTo>
                  <a:lnTo>
                    <a:pt x="2115" y="685"/>
                  </a:lnTo>
                  <a:lnTo>
                    <a:pt x="2118" y="704"/>
                  </a:lnTo>
                  <a:lnTo>
                    <a:pt x="2122" y="715"/>
                  </a:lnTo>
                  <a:lnTo>
                    <a:pt x="2124" y="715"/>
                  </a:lnTo>
                  <a:lnTo>
                    <a:pt x="2128" y="712"/>
                  </a:lnTo>
                  <a:lnTo>
                    <a:pt x="2131" y="701"/>
                  </a:lnTo>
                  <a:lnTo>
                    <a:pt x="2134" y="699"/>
                  </a:lnTo>
                  <a:lnTo>
                    <a:pt x="2137" y="708"/>
                  </a:lnTo>
                  <a:lnTo>
                    <a:pt x="2140" y="705"/>
                  </a:lnTo>
                  <a:lnTo>
                    <a:pt x="2144" y="698"/>
                  </a:lnTo>
                  <a:lnTo>
                    <a:pt x="2147" y="706"/>
                  </a:lnTo>
                  <a:lnTo>
                    <a:pt x="2149" y="715"/>
                  </a:lnTo>
                  <a:lnTo>
                    <a:pt x="2153" y="696"/>
                  </a:lnTo>
                  <a:lnTo>
                    <a:pt x="2156" y="656"/>
                  </a:lnTo>
                  <a:lnTo>
                    <a:pt x="2160" y="635"/>
                  </a:lnTo>
                  <a:lnTo>
                    <a:pt x="2163" y="621"/>
                  </a:lnTo>
                  <a:lnTo>
                    <a:pt x="2166" y="607"/>
                  </a:lnTo>
                  <a:lnTo>
                    <a:pt x="2169" y="614"/>
                  </a:lnTo>
                  <a:lnTo>
                    <a:pt x="2172" y="637"/>
                  </a:lnTo>
                  <a:lnTo>
                    <a:pt x="2176" y="661"/>
                  </a:lnTo>
                  <a:lnTo>
                    <a:pt x="2178" y="697"/>
                  </a:lnTo>
                  <a:lnTo>
                    <a:pt x="2182" y="754"/>
                  </a:lnTo>
                  <a:lnTo>
                    <a:pt x="2185" y="788"/>
                  </a:lnTo>
                  <a:lnTo>
                    <a:pt x="2189" y="791"/>
                  </a:lnTo>
                  <a:lnTo>
                    <a:pt x="2191" y="766"/>
                  </a:lnTo>
                  <a:lnTo>
                    <a:pt x="2194" y="724"/>
                  </a:lnTo>
                  <a:lnTo>
                    <a:pt x="2198" y="720"/>
                  </a:lnTo>
                  <a:lnTo>
                    <a:pt x="2201" y="747"/>
                  </a:lnTo>
                  <a:lnTo>
                    <a:pt x="2205" y="762"/>
                  </a:lnTo>
                  <a:lnTo>
                    <a:pt x="2207" y="773"/>
                  </a:lnTo>
                  <a:lnTo>
                    <a:pt x="2211" y="774"/>
                  </a:lnTo>
                  <a:lnTo>
                    <a:pt x="2214" y="754"/>
                  </a:lnTo>
                  <a:lnTo>
                    <a:pt x="2217" y="726"/>
                  </a:lnTo>
                  <a:lnTo>
                    <a:pt x="2220" y="715"/>
                  </a:lnTo>
                  <a:lnTo>
                    <a:pt x="2223" y="708"/>
                  </a:lnTo>
                  <a:lnTo>
                    <a:pt x="2227" y="686"/>
                  </a:lnTo>
                  <a:lnTo>
                    <a:pt x="2230" y="654"/>
                  </a:lnTo>
                  <a:lnTo>
                    <a:pt x="2232" y="652"/>
                  </a:lnTo>
                  <a:lnTo>
                    <a:pt x="2236" y="690"/>
                  </a:lnTo>
                  <a:lnTo>
                    <a:pt x="2239" y="707"/>
                  </a:lnTo>
                  <a:lnTo>
                    <a:pt x="2243" y="693"/>
                  </a:lnTo>
                  <a:lnTo>
                    <a:pt x="2246" y="661"/>
                  </a:lnTo>
                  <a:lnTo>
                    <a:pt x="2249" y="617"/>
                  </a:lnTo>
                  <a:lnTo>
                    <a:pt x="2252" y="575"/>
                  </a:lnTo>
                  <a:lnTo>
                    <a:pt x="2255" y="568"/>
                  </a:lnTo>
                  <a:lnTo>
                    <a:pt x="2259" y="583"/>
                  </a:lnTo>
                  <a:lnTo>
                    <a:pt x="2261" y="599"/>
                  </a:lnTo>
                  <a:lnTo>
                    <a:pt x="2265" y="622"/>
                  </a:lnTo>
                  <a:lnTo>
                    <a:pt x="2268" y="650"/>
                  </a:lnTo>
                  <a:lnTo>
                    <a:pt x="2272" y="685"/>
                  </a:lnTo>
                  <a:lnTo>
                    <a:pt x="2274" y="713"/>
                  </a:lnTo>
                  <a:lnTo>
                    <a:pt x="2277" y="711"/>
                  </a:lnTo>
                  <a:lnTo>
                    <a:pt x="2281" y="696"/>
                  </a:lnTo>
                  <a:lnTo>
                    <a:pt x="2284" y="673"/>
                  </a:lnTo>
                  <a:lnTo>
                    <a:pt x="2288" y="647"/>
                  </a:lnTo>
                  <a:lnTo>
                    <a:pt x="2290" y="630"/>
                  </a:lnTo>
                  <a:lnTo>
                    <a:pt x="2293" y="636"/>
                  </a:lnTo>
                  <a:lnTo>
                    <a:pt x="2297" y="648"/>
                  </a:lnTo>
                  <a:lnTo>
                    <a:pt x="2300" y="663"/>
                  </a:lnTo>
                  <a:lnTo>
                    <a:pt x="2303" y="686"/>
                  </a:lnTo>
                  <a:lnTo>
                    <a:pt x="2306" y="715"/>
                  </a:lnTo>
                  <a:lnTo>
                    <a:pt x="2310" y="729"/>
                  </a:lnTo>
                  <a:lnTo>
                    <a:pt x="2313" y="720"/>
                  </a:lnTo>
                  <a:lnTo>
                    <a:pt x="2315" y="690"/>
                  </a:lnTo>
                  <a:lnTo>
                    <a:pt x="2319" y="668"/>
                  </a:lnTo>
                  <a:lnTo>
                    <a:pt x="2322" y="674"/>
                  </a:lnTo>
                  <a:lnTo>
                    <a:pt x="2326" y="682"/>
                  </a:lnTo>
                  <a:lnTo>
                    <a:pt x="2329" y="678"/>
                  </a:lnTo>
                  <a:lnTo>
                    <a:pt x="2331" y="678"/>
                  </a:lnTo>
                  <a:lnTo>
                    <a:pt x="2335" y="697"/>
                  </a:lnTo>
                  <a:lnTo>
                    <a:pt x="2338" y="703"/>
                  </a:lnTo>
                  <a:lnTo>
                    <a:pt x="2342" y="699"/>
                  </a:lnTo>
                  <a:lnTo>
                    <a:pt x="2344" y="701"/>
                  </a:lnTo>
                  <a:lnTo>
                    <a:pt x="2348" y="699"/>
                  </a:lnTo>
                  <a:lnTo>
                    <a:pt x="2351" y="682"/>
                  </a:lnTo>
                  <a:lnTo>
                    <a:pt x="2355" y="664"/>
                  </a:lnTo>
                  <a:lnTo>
                    <a:pt x="2357" y="660"/>
                  </a:lnTo>
                  <a:lnTo>
                    <a:pt x="2360" y="651"/>
                  </a:lnTo>
                  <a:lnTo>
                    <a:pt x="2364" y="655"/>
                  </a:lnTo>
                  <a:lnTo>
                    <a:pt x="2367" y="684"/>
                  </a:lnTo>
                  <a:lnTo>
                    <a:pt x="2371" y="703"/>
                  </a:lnTo>
                  <a:lnTo>
                    <a:pt x="2373" y="704"/>
                  </a:lnTo>
                  <a:lnTo>
                    <a:pt x="2376" y="704"/>
                  </a:lnTo>
                  <a:lnTo>
                    <a:pt x="2380" y="722"/>
                  </a:lnTo>
                  <a:lnTo>
                    <a:pt x="2383" y="747"/>
                  </a:lnTo>
                  <a:lnTo>
                    <a:pt x="2386" y="729"/>
                  </a:lnTo>
                  <a:lnTo>
                    <a:pt x="2389" y="699"/>
                  </a:lnTo>
                  <a:lnTo>
                    <a:pt x="2393" y="678"/>
                  </a:lnTo>
                  <a:lnTo>
                    <a:pt x="2396" y="664"/>
                  </a:lnTo>
                  <a:lnTo>
                    <a:pt x="2398" y="664"/>
                  </a:lnTo>
                  <a:lnTo>
                    <a:pt x="2402" y="683"/>
                  </a:lnTo>
                  <a:lnTo>
                    <a:pt x="2405" y="709"/>
                  </a:lnTo>
                  <a:lnTo>
                    <a:pt x="2409" y="736"/>
                  </a:lnTo>
                  <a:lnTo>
                    <a:pt x="2412" y="747"/>
                  </a:lnTo>
                  <a:lnTo>
                    <a:pt x="2414" y="747"/>
                  </a:lnTo>
                  <a:lnTo>
                    <a:pt x="2418" y="729"/>
                  </a:lnTo>
                  <a:lnTo>
                    <a:pt x="2421" y="683"/>
                  </a:lnTo>
                  <a:lnTo>
                    <a:pt x="2425" y="663"/>
                  </a:lnTo>
                  <a:lnTo>
                    <a:pt x="2427" y="673"/>
                  </a:lnTo>
                  <a:lnTo>
                    <a:pt x="2431" y="684"/>
                  </a:lnTo>
                  <a:lnTo>
                    <a:pt x="2434" y="696"/>
                  </a:lnTo>
                  <a:lnTo>
                    <a:pt x="2437" y="703"/>
                  </a:lnTo>
                  <a:lnTo>
                    <a:pt x="2440" y="704"/>
                  </a:lnTo>
                  <a:lnTo>
                    <a:pt x="2443" y="699"/>
                  </a:lnTo>
                  <a:lnTo>
                    <a:pt x="2447" y="692"/>
                  </a:lnTo>
                  <a:lnTo>
                    <a:pt x="2450" y="667"/>
                  </a:lnTo>
                  <a:lnTo>
                    <a:pt x="2454" y="631"/>
                  </a:lnTo>
                  <a:lnTo>
                    <a:pt x="2456" y="608"/>
                  </a:lnTo>
                  <a:lnTo>
                    <a:pt x="2459" y="607"/>
                  </a:lnTo>
                  <a:lnTo>
                    <a:pt x="2463" y="611"/>
                  </a:lnTo>
                  <a:lnTo>
                    <a:pt x="2466" y="624"/>
                  </a:lnTo>
                  <a:lnTo>
                    <a:pt x="2469" y="654"/>
                  </a:lnTo>
                  <a:lnTo>
                    <a:pt x="2472" y="700"/>
                  </a:lnTo>
                  <a:lnTo>
                    <a:pt x="2475" y="738"/>
                  </a:lnTo>
                  <a:lnTo>
                    <a:pt x="2479" y="753"/>
                  </a:lnTo>
                  <a:lnTo>
                    <a:pt x="2481" y="741"/>
                  </a:lnTo>
                  <a:lnTo>
                    <a:pt x="2485" y="717"/>
                  </a:lnTo>
                  <a:lnTo>
                    <a:pt x="2488" y="705"/>
                  </a:lnTo>
                  <a:lnTo>
                    <a:pt x="2492" y="692"/>
                  </a:lnTo>
                  <a:lnTo>
                    <a:pt x="2495" y="661"/>
                  </a:lnTo>
                  <a:lnTo>
                    <a:pt x="2497" y="645"/>
                  </a:lnTo>
                  <a:lnTo>
                    <a:pt x="2501" y="654"/>
                  </a:lnTo>
                  <a:lnTo>
                    <a:pt x="2504" y="676"/>
                  </a:lnTo>
                  <a:lnTo>
                    <a:pt x="2508" y="704"/>
                  </a:lnTo>
                  <a:lnTo>
                    <a:pt x="2510" y="729"/>
                  </a:lnTo>
                  <a:lnTo>
                    <a:pt x="2514" y="746"/>
                  </a:lnTo>
                  <a:lnTo>
                    <a:pt x="2517" y="730"/>
                  </a:lnTo>
                  <a:lnTo>
                    <a:pt x="2520" y="693"/>
                  </a:lnTo>
                  <a:lnTo>
                    <a:pt x="2523" y="686"/>
                  </a:lnTo>
                  <a:lnTo>
                    <a:pt x="2526" y="682"/>
                  </a:lnTo>
                  <a:lnTo>
                    <a:pt x="2530" y="659"/>
                  </a:lnTo>
                  <a:lnTo>
                    <a:pt x="2533" y="638"/>
                  </a:lnTo>
                  <a:lnTo>
                    <a:pt x="2537" y="631"/>
                  </a:lnTo>
                  <a:lnTo>
                    <a:pt x="2539" y="633"/>
                  </a:lnTo>
                  <a:lnTo>
                    <a:pt x="2542" y="640"/>
                  </a:lnTo>
                  <a:lnTo>
                    <a:pt x="2546" y="650"/>
                  </a:lnTo>
                  <a:lnTo>
                    <a:pt x="2549" y="662"/>
                  </a:lnTo>
                  <a:lnTo>
                    <a:pt x="2552" y="694"/>
                  </a:lnTo>
                  <a:lnTo>
                    <a:pt x="2555" y="759"/>
                  </a:lnTo>
                  <a:lnTo>
                    <a:pt x="2558" y="789"/>
                  </a:lnTo>
                  <a:lnTo>
                    <a:pt x="2562" y="785"/>
                  </a:lnTo>
                  <a:lnTo>
                    <a:pt x="2564" y="730"/>
                  </a:lnTo>
                  <a:lnTo>
                    <a:pt x="2568" y="662"/>
                  </a:lnTo>
                  <a:lnTo>
                    <a:pt x="2571" y="666"/>
                  </a:lnTo>
                  <a:lnTo>
                    <a:pt x="2575" y="664"/>
                  </a:lnTo>
                  <a:lnTo>
                    <a:pt x="2578" y="661"/>
                  </a:lnTo>
                  <a:lnTo>
                    <a:pt x="2580" y="664"/>
                  </a:lnTo>
                  <a:lnTo>
                    <a:pt x="2584" y="688"/>
                  </a:lnTo>
                  <a:lnTo>
                    <a:pt x="2587" y="690"/>
                  </a:lnTo>
                  <a:lnTo>
                    <a:pt x="2591" y="678"/>
                  </a:lnTo>
                  <a:lnTo>
                    <a:pt x="2593" y="679"/>
                  </a:lnTo>
                  <a:lnTo>
                    <a:pt x="2596" y="694"/>
                  </a:lnTo>
                  <a:lnTo>
                    <a:pt x="2600" y="701"/>
                  </a:lnTo>
                  <a:lnTo>
                    <a:pt x="2603" y="700"/>
                  </a:lnTo>
                  <a:lnTo>
                    <a:pt x="2606" y="693"/>
                  </a:lnTo>
                  <a:lnTo>
                    <a:pt x="2609" y="666"/>
                  </a:lnTo>
                  <a:lnTo>
                    <a:pt x="2613" y="636"/>
                  </a:lnTo>
                  <a:lnTo>
                    <a:pt x="2616" y="621"/>
                  </a:lnTo>
                  <a:lnTo>
                    <a:pt x="2620" y="623"/>
                  </a:lnTo>
                  <a:lnTo>
                    <a:pt x="2622" y="632"/>
                  </a:lnTo>
                  <a:lnTo>
                    <a:pt x="2625" y="640"/>
                  </a:lnTo>
                  <a:lnTo>
                    <a:pt x="2629" y="655"/>
                  </a:lnTo>
                  <a:lnTo>
                    <a:pt x="2632" y="677"/>
                  </a:lnTo>
                  <a:lnTo>
                    <a:pt x="2634" y="700"/>
                  </a:lnTo>
                  <a:lnTo>
                    <a:pt x="2638" y="707"/>
                  </a:lnTo>
                  <a:lnTo>
                    <a:pt x="2641" y="703"/>
                  </a:lnTo>
                  <a:lnTo>
                    <a:pt x="2645" y="706"/>
                  </a:lnTo>
                  <a:lnTo>
                    <a:pt x="2647" y="709"/>
                  </a:lnTo>
                  <a:lnTo>
                    <a:pt x="2651" y="693"/>
                  </a:lnTo>
                  <a:lnTo>
                    <a:pt x="2654" y="683"/>
                  </a:lnTo>
                  <a:lnTo>
                    <a:pt x="2658" y="681"/>
                  </a:lnTo>
                  <a:lnTo>
                    <a:pt x="2661" y="701"/>
                  </a:lnTo>
                  <a:lnTo>
                    <a:pt x="2663" y="736"/>
                  </a:lnTo>
                  <a:lnTo>
                    <a:pt x="2667" y="757"/>
                  </a:lnTo>
                  <a:lnTo>
                    <a:pt x="2670" y="769"/>
                  </a:lnTo>
                  <a:lnTo>
                    <a:pt x="2674" y="775"/>
                  </a:lnTo>
                  <a:lnTo>
                    <a:pt x="2676" y="768"/>
                  </a:lnTo>
                  <a:lnTo>
                    <a:pt x="2679" y="746"/>
                  </a:lnTo>
                  <a:lnTo>
                    <a:pt x="2683" y="719"/>
                  </a:lnTo>
                  <a:lnTo>
                    <a:pt x="2686" y="689"/>
                  </a:lnTo>
                  <a:lnTo>
                    <a:pt x="2689" y="671"/>
                  </a:lnTo>
                  <a:lnTo>
                    <a:pt x="2692" y="668"/>
                  </a:lnTo>
                  <a:lnTo>
                    <a:pt x="2696" y="693"/>
                  </a:lnTo>
                  <a:lnTo>
                    <a:pt x="2699" y="715"/>
                  </a:lnTo>
                  <a:lnTo>
                    <a:pt x="2702" y="726"/>
                  </a:lnTo>
                  <a:lnTo>
                    <a:pt x="2705" y="729"/>
                  </a:lnTo>
                  <a:lnTo>
                    <a:pt x="2708" y="742"/>
                  </a:lnTo>
                  <a:lnTo>
                    <a:pt x="2712" y="759"/>
                  </a:lnTo>
                  <a:lnTo>
                    <a:pt x="2715" y="751"/>
                  </a:lnTo>
                  <a:lnTo>
                    <a:pt x="2717" y="715"/>
                  </a:lnTo>
                  <a:lnTo>
                    <a:pt x="2721" y="667"/>
                  </a:lnTo>
                  <a:lnTo>
                    <a:pt x="2724" y="648"/>
                  </a:lnTo>
                  <a:lnTo>
                    <a:pt x="2728" y="661"/>
                  </a:lnTo>
                  <a:lnTo>
                    <a:pt x="2730" y="685"/>
                  </a:lnTo>
                  <a:lnTo>
                    <a:pt x="2734" y="703"/>
                  </a:lnTo>
                  <a:lnTo>
                    <a:pt x="2737" y="711"/>
                  </a:lnTo>
                  <a:lnTo>
                    <a:pt x="2740" y="715"/>
                  </a:lnTo>
                  <a:lnTo>
                    <a:pt x="2744" y="715"/>
                  </a:lnTo>
                  <a:lnTo>
                    <a:pt x="2746" y="708"/>
                  </a:lnTo>
                  <a:lnTo>
                    <a:pt x="2750" y="696"/>
                  </a:lnTo>
                  <a:lnTo>
                    <a:pt x="2753" y="692"/>
                  </a:lnTo>
                  <a:lnTo>
                    <a:pt x="2757" y="693"/>
                  </a:lnTo>
                  <a:lnTo>
                    <a:pt x="2759" y="682"/>
                  </a:lnTo>
                  <a:lnTo>
                    <a:pt x="2762" y="674"/>
                  </a:lnTo>
                  <a:lnTo>
                    <a:pt x="2766" y="682"/>
                  </a:lnTo>
                  <a:lnTo>
                    <a:pt x="2769" y="686"/>
                  </a:lnTo>
                  <a:lnTo>
                    <a:pt x="2772" y="669"/>
                  </a:lnTo>
                  <a:lnTo>
                    <a:pt x="2775" y="653"/>
                  </a:lnTo>
                  <a:lnTo>
                    <a:pt x="2779" y="652"/>
                  </a:lnTo>
                  <a:lnTo>
                    <a:pt x="2782" y="652"/>
                  </a:lnTo>
                  <a:lnTo>
                    <a:pt x="2785" y="640"/>
                  </a:lnTo>
                  <a:lnTo>
                    <a:pt x="2788" y="637"/>
                  </a:lnTo>
                  <a:lnTo>
                    <a:pt x="2791" y="643"/>
                  </a:lnTo>
                  <a:lnTo>
                    <a:pt x="2795" y="653"/>
                  </a:lnTo>
                  <a:lnTo>
                    <a:pt x="2798" y="670"/>
                  </a:lnTo>
                  <a:lnTo>
                    <a:pt x="2800" y="675"/>
                  </a:lnTo>
                  <a:lnTo>
                    <a:pt x="2804" y="666"/>
                  </a:lnTo>
                  <a:lnTo>
                    <a:pt x="2807" y="652"/>
                  </a:lnTo>
                  <a:lnTo>
                    <a:pt x="2811" y="661"/>
                  </a:lnTo>
                  <a:lnTo>
                    <a:pt x="2813" y="688"/>
                  </a:lnTo>
                  <a:lnTo>
                    <a:pt x="2817" y="699"/>
                  </a:lnTo>
                  <a:lnTo>
                    <a:pt x="2820" y="691"/>
                  </a:lnTo>
                  <a:lnTo>
                    <a:pt x="2823" y="697"/>
                  </a:lnTo>
                  <a:lnTo>
                    <a:pt x="2827" y="704"/>
                  </a:lnTo>
                  <a:lnTo>
                    <a:pt x="2829" y="709"/>
                  </a:lnTo>
                  <a:lnTo>
                    <a:pt x="2833" y="717"/>
                  </a:lnTo>
                  <a:lnTo>
                    <a:pt x="2836" y="728"/>
                  </a:lnTo>
                  <a:lnTo>
                    <a:pt x="2840" y="723"/>
                  </a:lnTo>
                  <a:lnTo>
                    <a:pt x="2842" y="701"/>
                  </a:lnTo>
                  <a:lnTo>
                    <a:pt x="2845" y="679"/>
                  </a:lnTo>
                  <a:lnTo>
                    <a:pt x="2849" y="667"/>
                  </a:lnTo>
                  <a:lnTo>
                    <a:pt x="2852" y="663"/>
                  </a:lnTo>
                  <a:lnTo>
                    <a:pt x="2855" y="668"/>
                  </a:lnTo>
                  <a:lnTo>
                    <a:pt x="2858" y="667"/>
                  </a:lnTo>
                  <a:lnTo>
                    <a:pt x="2861" y="677"/>
                  </a:lnTo>
                  <a:lnTo>
                    <a:pt x="2865" y="686"/>
                  </a:lnTo>
                  <a:lnTo>
                    <a:pt x="2868" y="684"/>
                  </a:lnTo>
                  <a:lnTo>
                    <a:pt x="2871" y="685"/>
                  </a:lnTo>
                  <a:lnTo>
                    <a:pt x="2874" y="692"/>
                  </a:lnTo>
                  <a:lnTo>
                    <a:pt x="2878" y="706"/>
                  </a:lnTo>
                  <a:lnTo>
                    <a:pt x="2881" y="707"/>
                  </a:lnTo>
                  <a:lnTo>
                    <a:pt x="2883" y="705"/>
                  </a:lnTo>
                  <a:lnTo>
                    <a:pt x="2887" y="705"/>
                  </a:lnTo>
                  <a:lnTo>
                    <a:pt x="2890" y="703"/>
                  </a:lnTo>
                  <a:lnTo>
                    <a:pt x="2894" y="694"/>
                  </a:lnTo>
                  <a:lnTo>
                    <a:pt x="2896" y="697"/>
                  </a:lnTo>
                  <a:lnTo>
                    <a:pt x="2899" y="719"/>
                  </a:lnTo>
                  <a:lnTo>
                    <a:pt x="2903" y="729"/>
                  </a:lnTo>
                  <a:lnTo>
                    <a:pt x="2906" y="727"/>
                  </a:lnTo>
                  <a:lnTo>
                    <a:pt x="2910" y="716"/>
                  </a:lnTo>
                  <a:lnTo>
                    <a:pt x="2912" y="703"/>
                  </a:lnTo>
                  <a:lnTo>
                    <a:pt x="2916" y="692"/>
                  </a:lnTo>
                  <a:lnTo>
                    <a:pt x="2919" y="684"/>
                  </a:lnTo>
                  <a:lnTo>
                    <a:pt x="2923" y="683"/>
                  </a:lnTo>
                  <a:lnTo>
                    <a:pt x="2925" y="682"/>
                  </a:lnTo>
                  <a:lnTo>
                    <a:pt x="2928" y="673"/>
                  </a:lnTo>
                  <a:lnTo>
                    <a:pt x="2932" y="664"/>
                  </a:lnTo>
                  <a:lnTo>
                    <a:pt x="2935" y="664"/>
                  </a:lnTo>
                  <a:lnTo>
                    <a:pt x="2937" y="664"/>
                  </a:lnTo>
                  <a:lnTo>
                    <a:pt x="2941" y="664"/>
                  </a:lnTo>
                  <a:lnTo>
                    <a:pt x="2944" y="663"/>
                  </a:lnTo>
                  <a:lnTo>
                    <a:pt x="2948" y="656"/>
                  </a:lnTo>
                  <a:lnTo>
                    <a:pt x="2951" y="651"/>
                  </a:lnTo>
                  <a:lnTo>
                    <a:pt x="2954" y="651"/>
                  </a:lnTo>
                  <a:lnTo>
                    <a:pt x="2957" y="653"/>
                  </a:lnTo>
                  <a:lnTo>
                    <a:pt x="2961" y="656"/>
                  </a:lnTo>
                  <a:lnTo>
                    <a:pt x="2964" y="660"/>
                  </a:lnTo>
                  <a:lnTo>
                    <a:pt x="2966" y="670"/>
                  </a:lnTo>
                  <a:lnTo>
                    <a:pt x="2970" y="682"/>
                  </a:lnTo>
                  <a:lnTo>
                    <a:pt x="2973" y="692"/>
                  </a:lnTo>
                  <a:lnTo>
                    <a:pt x="2977" y="705"/>
                  </a:lnTo>
                  <a:lnTo>
                    <a:pt x="2979" y="709"/>
                  </a:lnTo>
                  <a:lnTo>
                    <a:pt x="2982" y="698"/>
                  </a:lnTo>
                  <a:lnTo>
                    <a:pt x="2986" y="688"/>
                  </a:lnTo>
                  <a:lnTo>
                    <a:pt x="2989" y="688"/>
                  </a:lnTo>
                  <a:lnTo>
                    <a:pt x="2993" y="674"/>
                  </a:lnTo>
                  <a:lnTo>
                    <a:pt x="2995" y="656"/>
                  </a:lnTo>
                  <a:lnTo>
                    <a:pt x="2999" y="662"/>
                  </a:lnTo>
                  <a:lnTo>
                    <a:pt x="3002" y="691"/>
                  </a:lnTo>
                  <a:lnTo>
                    <a:pt x="3005" y="716"/>
                  </a:lnTo>
                  <a:lnTo>
                    <a:pt x="3008" y="716"/>
                  </a:lnTo>
                  <a:lnTo>
                    <a:pt x="3011" y="700"/>
                  </a:lnTo>
                  <a:lnTo>
                    <a:pt x="3015" y="692"/>
                  </a:lnTo>
                  <a:lnTo>
                    <a:pt x="3018" y="686"/>
                  </a:lnTo>
                  <a:lnTo>
                    <a:pt x="3020" y="685"/>
                  </a:lnTo>
                  <a:lnTo>
                    <a:pt x="3024" y="691"/>
                  </a:lnTo>
                  <a:lnTo>
                    <a:pt x="3027" y="697"/>
                  </a:lnTo>
                  <a:lnTo>
                    <a:pt x="3031" y="705"/>
                  </a:lnTo>
                  <a:lnTo>
                    <a:pt x="3034" y="719"/>
                  </a:lnTo>
                  <a:lnTo>
                    <a:pt x="3037" y="732"/>
                  </a:lnTo>
                  <a:lnTo>
                    <a:pt x="3040" y="734"/>
                  </a:lnTo>
                  <a:lnTo>
                    <a:pt x="3043" y="713"/>
                  </a:lnTo>
                  <a:lnTo>
                    <a:pt x="3047" y="688"/>
                  </a:lnTo>
                  <a:lnTo>
                    <a:pt x="3049" y="664"/>
                  </a:lnTo>
                  <a:lnTo>
                    <a:pt x="3053" y="658"/>
                  </a:lnTo>
                  <a:lnTo>
                    <a:pt x="3056" y="664"/>
                  </a:lnTo>
                  <a:lnTo>
                    <a:pt x="3060" y="678"/>
                  </a:lnTo>
                  <a:lnTo>
                    <a:pt x="3062" y="690"/>
                  </a:lnTo>
                  <a:lnTo>
                    <a:pt x="3065" y="699"/>
                  </a:lnTo>
                  <a:lnTo>
                    <a:pt x="3069" y="706"/>
                  </a:lnTo>
                  <a:lnTo>
                    <a:pt x="3072" y="714"/>
                  </a:lnTo>
                  <a:lnTo>
                    <a:pt x="3076" y="717"/>
                  </a:lnTo>
                  <a:lnTo>
                    <a:pt x="3078" y="716"/>
                  </a:lnTo>
                  <a:lnTo>
                    <a:pt x="3082" y="716"/>
                  </a:lnTo>
                  <a:lnTo>
                    <a:pt x="3085" y="714"/>
                  </a:lnTo>
                  <a:lnTo>
                    <a:pt x="3088" y="703"/>
                  </a:lnTo>
                  <a:lnTo>
                    <a:pt x="3091" y="692"/>
                  </a:lnTo>
                  <a:lnTo>
                    <a:pt x="3094" y="688"/>
                  </a:lnTo>
                  <a:lnTo>
                    <a:pt x="3098" y="689"/>
                  </a:lnTo>
                  <a:lnTo>
                    <a:pt x="3101" y="683"/>
                  </a:lnTo>
                  <a:lnTo>
                    <a:pt x="3103" y="673"/>
                  </a:lnTo>
                  <a:lnTo>
                    <a:pt x="3107" y="677"/>
                  </a:lnTo>
                  <a:lnTo>
                    <a:pt x="3110" y="696"/>
                  </a:lnTo>
                  <a:lnTo>
                    <a:pt x="3114" y="707"/>
                  </a:lnTo>
                  <a:lnTo>
                    <a:pt x="3117" y="699"/>
                  </a:lnTo>
                  <a:lnTo>
                    <a:pt x="3120" y="682"/>
                  </a:lnTo>
                  <a:lnTo>
                    <a:pt x="3123" y="673"/>
                  </a:lnTo>
                  <a:lnTo>
                    <a:pt x="3126" y="669"/>
                  </a:lnTo>
                  <a:lnTo>
                    <a:pt x="3130" y="666"/>
                  </a:lnTo>
                  <a:lnTo>
                    <a:pt x="3132" y="661"/>
                  </a:lnTo>
                  <a:lnTo>
                    <a:pt x="3136" y="655"/>
                  </a:lnTo>
                  <a:lnTo>
                    <a:pt x="3139" y="658"/>
                  </a:lnTo>
                  <a:lnTo>
                    <a:pt x="3143" y="676"/>
                  </a:lnTo>
                  <a:lnTo>
                    <a:pt x="3145" y="683"/>
                  </a:lnTo>
                  <a:lnTo>
                    <a:pt x="3148" y="675"/>
                  </a:lnTo>
                  <a:lnTo>
                    <a:pt x="3152" y="651"/>
                  </a:lnTo>
                  <a:lnTo>
                    <a:pt x="3155" y="632"/>
                  </a:lnTo>
                  <a:lnTo>
                    <a:pt x="3159" y="630"/>
                  </a:lnTo>
                  <a:lnTo>
                    <a:pt x="3161" y="638"/>
                  </a:lnTo>
                  <a:lnTo>
                    <a:pt x="3164" y="656"/>
                  </a:lnTo>
                  <a:lnTo>
                    <a:pt x="3168" y="684"/>
                  </a:lnTo>
                  <a:lnTo>
                    <a:pt x="3171" y="704"/>
                  </a:lnTo>
                  <a:lnTo>
                    <a:pt x="3174" y="706"/>
                  </a:lnTo>
                  <a:lnTo>
                    <a:pt x="3177" y="692"/>
                  </a:lnTo>
                  <a:lnTo>
                    <a:pt x="3181" y="678"/>
                  </a:lnTo>
                  <a:lnTo>
                    <a:pt x="3184" y="676"/>
                  </a:lnTo>
                  <a:lnTo>
                    <a:pt x="3186" y="684"/>
                  </a:lnTo>
                  <a:lnTo>
                    <a:pt x="3190" y="689"/>
                  </a:lnTo>
                  <a:lnTo>
                    <a:pt x="3193" y="701"/>
                  </a:lnTo>
                  <a:lnTo>
                    <a:pt x="3197" y="705"/>
                  </a:lnTo>
                  <a:lnTo>
                    <a:pt x="3200" y="698"/>
                  </a:lnTo>
                  <a:lnTo>
                    <a:pt x="3202" y="689"/>
                  </a:lnTo>
                  <a:lnTo>
                    <a:pt x="3206" y="685"/>
                  </a:lnTo>
                  <a:lnTo>
                    <a:pt x="3209" y="689"/>
                  </a:lnTo>
                  <a:lnTo>
                    <a:pt x="3213" y="696"/>
                  </a:lnTo>
                  <a:lnTo>
                    <a:pt x="3215" y="693"/>
                  </a:lnTo>
                  <a:lnTo>
                    <a:pt x="3219" y="697"/>
                  </a:lnTo>
                  <a:lnTo>
                    <a:pt x="3222" y="698"/>
                  </a:lnTo>
                  <a:lnTo>
                    <a:pt x="3226" y="692"/>
                  </a:lnTo>
                  <a:lnTo>
                    <a:pt x="3228" y="686"/>
                  </a:lnTo>
                  <a:lnTo>
                    <a:pt x="3231" y="691"/>
                  </a:lnTo>
                  <a:lnTo>
                    <a:pt x="3235" y="703"/>
                  </a:lnTo>
                  <a:lnTo>
                    <a:pt x="3238" y="712"/>
                  </a:lnTo>
                  <a:lnTo>
                    <a:pt x="3242" y="722"/>
                  </a:lnTo>
                  <a:lnTo>
                    <a:pt x="3244" y="726"/>
                  </a:lnTo>
                  <a:lnTo>
                    <a:pt x="3247" y="724"/>
                  </a:lnTo>
                  <a:lnTo>
                    <a:pt x="3251" y="722"/>
                  </a:lnTo>
                  <a:lnTo>
                    <a:pt x="3254" y="716"/>
                  </a:lnTo>
                  <a:lnTo>
                    <a:pt x="3257" y="706"/>
                  </a:lnTo>
                  <a:lnTo>
                    <a:pt x="3260" y="692"/>
                  </a:lnTo>
                  <a:lnTo>
                    <a:pt x="3264" y="681"/>
                  </a:lnTo>
                  <a:lnTo>
                    <a:pt x="3267" y="675"/>
                  </a:lnTo>
                  <a:lnTo>
                    <a:pt x="3269" y="676"/>
                  </a:lnTo>
                  <a:lnTo>
                    <a:pt x="3273" y="683"/>
                  </a:lnTo>
                  <a:lnTo>
                    <a:pt x="3276" y="697"/>
                  </a:lnTo>
                  <a:lnTo>
                    <a:pt x="3280" y="716"/>
                  </a:lnTo>
                  <a:lnTo>
                    <a:pt x="3283" y="735"/>
                  </a:lnTo>
                  <a:lnTo>
                    <a:pt x="3285" y="738"/>
                  </a:lnTo>
                  <a:lnTo>
                    <a:pt x="3289" y="723"/>
                  </a:lnTo>
                  <a:lnTo>
                    <a:pt x="3292" y="698"/>
                  </a:lnTo>
                  <a:lnTo>
                    <a:pt x="3296" y="679"/>
                  </a:lnTo>
                  <a:lnTo>
                    <a:pt x="3298" y="671"/>
                  </a:lnTo>
                  <a:lnTo>
                    <a:pt x="3302" y="677"/>
                  </a:lnTo>
                  <a:lnTo>
                    <a:pt x="3305" y="677"/>
                  </a:lnTo>
                  <a:lnTo>
                    <a:pt x="3308" y="668"/>
                  </a:lnTo>
                  <a:lnTo>
                    <a:pt x="3311" y="663"/>
                  </a:lnTo>
                  <a:lnTo>
                    <a:pt x="3314" y="673"/>
                  </a:lnTo>
                  <a:lnTo>
                    <a:pt x="3318" y="681"/>
                  </a:lnTo>
                  <a:lnTo>
                    <a:pt x="3321" y="683"/>
                  </a:lnTo>
                  <a:lnTo>
                    <a:pt x="3325" y="684"/>
                  </a:lnTo>
                  <a:lnTo>
                    <a:pt x="3327" y="688"/>
                  </a:lnTo>
                  <a:lnTo>
                    <a:pt x="3330" y="690"/>
                  </a:lnTo>
                  <a:lnTo>
                    <a:pt x="3334" y="688"/>
                  </a:lnTo>
                  <a:lnTo>
                    <a:pt x="3337" y="678"/>
                  </a:lnTo>
                  <a:lnTo>
                    <a:pt x="3340" y="669"/>
                  </a:lnTo>
                  <a:lnTo>
                    <a:pt x="3343" y="661"/>
                  </a:lnTo>
                  <a:lnTo>
                    <a:pt x="3346" y="654"/>
                  </a:lnTo>
                  <a:lnTo>
                    <a:pt x="3350" y="664"/>
                  </a:lnTo>
                  <a:lnTo>
                    <a:pt x="3352" y="679"/>
                  </a:lnTo>
                  <a:lnTo>
                    <a:pt x="3356" y="692"/>
                  </a:lnTo>
                  <a:lnTo>
                    <a:pt x="3359" y="700"/>
                  </a:lnTo>
                  <a:lnTo>
                    <a:pt x="3363" y="700"/>
                  </a:lnTo>
                  <a:lnTo>
                    <a:pt x="3366" y="700"/>
                  </a:lnTo>
                  <a:lnTo>
                    <a:pt x="3368" y="700"/>
                  </a:lnTo>
                  <a:lnTo>
                    <a:pt x="3372" y="697"/>
                  </a:lnTo>
                  <a:lnTo>
                    <a:pt x="3375" y="691"/>
                  </a:lnTo>
                  <a:lnTo>
                    <a:pt x="3379" y="693"/>
                  </a:lnTo>
                  <a:lnTo>
                    <a:pt x="3381" y="692"/>
                  </a:lnTo>
                  <a:lnTo>
                    <a:pt x="3385" y="691"/>
                  </a:lnTo>
                  <a:lnTo>
                    <a:pt x="3388" y="697"/>
                  </a:lnTo>
                  <a:lnTo>
                    <a:pt x="3391" y="706"/>
                  </a:lnTo>
                  <a:lnTo>
                    <a:pt x="3394" y="712"/>
                  </a:lnTo>
                  <a:lnTo>
                    <a:pt x="3397" y="712"/>
                  </a:lnTo>
                  <a:lnTo>
                    <a:pt x="3401" y="709"/>
                  </a:lnTo>
                  <a:lnTo>
                    <a:pt x="3404" y="711"/>
                  </a:lnTo>
                  <a:lnTo>
                    <a:pt x="3408" y="712"/>
                  </a:lnTo>
                  <a:lnTo>
                    <a:pt x="3410" y="712"/>
                  </a:lnTo>
                  <a:lnTo>
                    <a:pt x="3413" y="713"/>
                  </a:lnTo>
                  <a:lnTo>
                    <a:pt x="3417" y="724"/>
                  </a:lnTo>
                  <a:lnTo>
                    <a:pt x="3420" y="736"/>
                  </a:lnTo>
                  <a:lnTo>
                    <a:pt x="3423" y="741"/>
                  </a:lnTo>
                  <a:lnTo>
                    <a:pt x="3426" y="742"/>
                  </a:lnTo>
                  <a:lnTo>
                    <a:pt x="3429" y="732"/>
                  </a:lnTo>
                  <a:lnTo>
                    <a:pt x="3433" y="712"/>
                  </a:lnTo>
                  <a:lnTo>
                    <a:pt x="3435" y="689"/>
                  </a:lnTo>
                  <a:lnTo>
                    <a:pt x="3439" y="677"/>
                  </a:lnTo>
                  <a:lnTo>
                    <a:pt x="3442" y="673"/>
                  </a:lnTo>
                  <a:lnTo>
                    <a:pt x="3446" y="666"/>
                  </a:lnTo>
                  <a:lnTo>
                    <a:pt x="3449" y="659"/>
                  </a:lnTo>
                  <a:lnTo>
                    <a:pt x="3451" y="655"/>
                  </a:lnTo>
                  <a:lnTo>
                    <a:pt x="3455" y="654"/>
                  </a:lnTo>
                  <a:lnTo>
                    <a:pt x="3458" y="653"/>
                  </a:lnTo>
                  <a:lnTo>
                    <a:pt x="3462" y="652"/>
                  </a:lnTo>
                  <a:lnTo>
                    <a:pt x="3464" y="648"/>
                  </a:lnTo>
                  <a:lnTo>
                    <a:pt x="3467" y="650"/>
                  </a:lnTo>
                  <a:lnTo>
                    <a:pt x="3471" y="655"/>
                  </a:lnTo>
                  <a:lnTo>
                    <a:pt x="3474" y="656"/>
                  </a:lnTo>
                  <a:lnTo>
                    <a:pt x="3477" y="658"/>
                  </a:lnTo>
                  <a:lnTo>
                    <a:pt x="3480" y="671"/>
                  </a:lnTo>
                  <a:lnTo>
                    <a:pt x="3484" y="690"/>
                  </a:lnTo>
                  <a:lnTo>
                    <a:pt x="3487" y="703"/>
                  </a:lnTo>
                  <a:lnTo>
                    <a:pt x="3491" y="697"/>
                  </a:lnTo>
                  <a:lnTo>
                    <a:pt x="3493" y="694"/>
                  </a:lnTo>
                  <a:lnTo>
                    <a:pt x="3496" y="696"/>
                  </a:lnTo>
                  <a:lnTo>
                    <a:pt x="3500" y="696"/>
                  </a:lnTo>
                  <a:lnTo>
                    <a:pt x="3503" y="696"/>
                  </a:lnTo>
                  <a:lnTo>
                    <a:pt x="3505" y="694"/>
                  </a:lnTo>
                  <a:lnTo>
                    <a:pt x="3509" y="691"/>
                  </a:lnTo>
                  <a:lnTo>
                    <a:pt x="3512" y="693"/>
                  </a:lnTo>
                  <a:lnTo>
                    <a:pt x="3516" y="701"/>
                  </a:lnTo>
                  <a:lnTo>
                    <a:pt x="3518" y="706"/>
                  </a:lnTo>
                  <a:lnTo>
                    <a:pt x="3522" y="704"/>
                  </a:lnTo>
                  <a:lnTo>
                    <a:pt x="3525" y="694"/>
                  </a:lnTo>
                  <a:lnTo>
                    <a:pt x="3529" y="686"/>
                  </a:lnTo>
                  <a:lnTo>
                    <a:pt x="3532" y="684"/>
                  </a:lnTo>
                  <a:lnTo>
                    <a:pt x="3534" y="689"/>
                  </a:lnTo>
                  <a:lnTo>
                    <a:pt x="3538" y="688"/>
                  </a:lnTo>
                  <a:lnTo>
                    <a:pt x="3541" y="685"/>
                  </a:lnTo>
                  <a:lnTo>
                    <a:pt x="3545" y="676"/>
                  </a:lnTo>
                  <a:lnTo>
                    <a:pt x="3547" y="669"/>
                  </a:lnTo>
                  <a:lnTo>
                    <a:pt x="3550" y="671"/>
                  </a:lnTo>
                  <a:lnTo>
                    <a:pt x="3554" y="677"/>
                  </a:lnTo>
                  <a:lnTo>
                    <a:pt x="3557" y="669"/>
                  </a:lnTo>
                  <a:lnTo>
                    <a:pt x="3560" y="664"/>
                  </a:lnTo>
                  <a:lnTo>
                    <a:pt x="3563" y="674"/>
                  </a:lnTo>
                  <a:lnTo>
                    <a:pt x="3567" y="688"/>
                  </a:lnTo>
                  <a:lnTo>
                    <a:pt x="3570" y="691"/>
                  </a:lnTo>
                  <a:lnTo>
                    <a:pt x="3573" y="700"/>
                  </a:lnTo>
                  <a:lnTo>
                    <a:pt x="3576" y="714"/>
                  </a:lnTo>
                  <a:lnTo>
                    <a:pt x="3579" y="720"/>
                  </a:lnTo>
                  <a:lnTo>
                    <a:pt x="3583" y="713"/>
                  </a:lnTo>
                  <a:lnTo>
                    <a:pt x="3586" y="690"/>
                  </a:lnTo>
                  <a:lnTo>
                    <a:pt x="3588" y="666"/>
                  </a:lnTo>
                  <a:lnTo>
                    <a:pt x="3592" y="646"/>
                  </a:lnTo>
                  <a:lnTo>
                    <a:pt x="3595" y="651"/>
                  </a:lnTo>
                  <a:lnTo>
                    <a:pt x="3599" y="666"/>
                  </a:lnTo>
                  <a:lnTo>
                    <a:pt x="3601" y="681"/>
                  </a:lnTo>
                  <a:lnTo>
                    <a:pt x="3605" y="698"/>
                  </a:lnTo>
                  <a:lnTo>
                    <a:pt x="3608" y="712"/>
                  </a:lnTo>
                  <a:lnTo>
                    <a:pt x="3611" y="719"/>
                  </a:lnTo>
                  <a:lnTo>
                    <a:pt x="3615" y="712"/>
                  </a:lnTo>
                  <a:lnTo>
                    <a:pt x="3617" y="699"/>
                  </a:lnTo>
                  <a:lnTo>
                    <a:pt x="3621" y="691"/>
                  </a:lnTo>
                  <a:lnTo>
                    <a:pt x="3624" y="691"/>
                  </a:lnTo>
                  <a:lnTo>
                    <a:pt x="3628" y="694"/>
                  </a:lnTo>
                  <a:lnTo>
                    <a:pt x="3630" y="696"/>
                  </a:lnTo>
                  <a:lnTo>
                    <a:pt x="3633" y="698"/>
                  </a:lnTo>
                  <a:lnTo>
                    <a:pt x="3637" y="699"/>
                  </a:lnTo>
                  <a:lnTo>
                    <a:pt x="3640" y="694"/>
                  </a:lnTo>
                  <a:lnTo>
                    <a:pt x="3643" y="686"/>
                  </a:lnTo>
                  <a:lnTo>
                    <a:pt x="3646" y="671"/>
                  </a:lnTo>
                  <a:lnTo>
                    <a:pt x="3649" y="670"/>
                  </a:lnTo>
                  <a:lnTo>
                    <a:pt x="3653" y="668"/>
                  </a:lnTo>
                  <a:lnTo>
                    <a:pt x="3656" y="669"/>
                  </a:lnTo>
                  <a:lnTo>
                    <a:pt x="3659" y="669"/>
                  </a:lnTo>
                  <a:lnTo>
                    <a:pt x="3662" y="675"/>
                  </a:lnTo>
                  <a:lnTo>
                    <a:pt x="3666" y="683"/>
                  </a:lnTo>
                  <a:lnTo>
                    <a:pt x="3669" y="683"/>
                  </a:lnTo>
                  <a:lnTo>
                    <a:pt x="3671" y="677"/>
                  </a:lnTo>
                  <a:lnTo>
                    <a:pt x="3675" y="669"/>
                  </a:lnTo>
                  <a:lnTo>
                    <a:pt x="3678" y="666"/>
                  </a:lnTo>
                  <a:lnTo>
                    <a:pt x="3682" y="674"/>
                  </a:lnTo>
                  <a:lnTo>
                    <a:pt x="3684" y="673"/>
                  </a:lnTo>
                  <a:lnTo>
                    <a:pt x="3688" y="667"/>
                  </a:lnTo>
                  <a:lnTo>
                    <a:pt x="3691" y="674"/>
                  </a:lnTo>
                  <a:lnTo>
                    <a:pt x="3694" y="689"/>
                  </a:lnTo>
                  <a:lnTo>
                    <a:pt x="3698" y="697"/>
                  </a:lnTo>
                  <a:lnTo>
                    <a:pt x="3700" y="704"/>
                  </a:lnTo>
                  <a:lnTo>
                    <a:pt x="3704" y="705"/>
                  </a:lnTo>
                  <a:lnTo>
                    <a:pt x="3707" y="703"/>
                  </a:lnTo>
                  <a:lnTo>
                    <a:pt x="3711" y="698"/>
                  </a:lnTo>
                  <a:lnTo>
                    <a:pt x="3713" y="690"/>
                  </a:lnTo>
                  <a:lnTo>
                    <a:pt x="3716" y="688"/>
                  </a:lnTo>
                  <a:lnTo>
                    <a:pt x="3720" y="694"/>
                  </a:lnTo>
                  <a:lnTo>
                    <a:pt x="3723" y="696"/>
                  </a:lnTo>
                  <a:lnTo>
                    <a:pt x="3726" y="696"/>
                  </a:lnTo>
                  <a:lnTo>
                    <a:pt x="3729" y="699"/>
                  </a:lnTo>
                  <a:lnTo>
                    <a:pt x="3732" y="706"/>
                  </a:lnTo>
                  <a:lnTo>
                    <a:pt x="3736" y="705"/>
                  </a:lnTo>
                  <a:lnTo>
                    <a:pt x="3739" y="697"/>
                  </a:lnTo>
                  <a:lnTo>
                    <a:pt x="3742" y="685"/>
                  </a:lnTo>
                  <a:lnTo>
                    <a:pt x="3745" y="677"/>
                  </a:lnTo>
                  <a:lnTo>
                    <a:pt x="3749" y="676"/>
                  </a:lnTo>
                  <a:lnTo>
                    <a:pt x="3752" y="678"/>
                  </a:lnTo>
                  <a:lnTo>
                    <a:pt x="3754" y="690"/>
                  </a:lnTo>
                  <a:lnTo>
                    <a:pt x="3758" y="713"/>
                  </a:lnTo>
                  <a:lnTo>
                    <a:pt x="3761" y="727"/>
                  </a:lnTo>
                  <a:lnTo>
                    <a:pt x="3765" y="729"/>
                  </a:lnTo>
                  <a:lnTo>
                    <a:pt x="3767" y="720"/>
                  </a:lnTo>
                  <a:lnTo>
                    <a:pt x="3770" y="700"/>
                  </a:lnTo>
                  <a:lnTo>
                    <a:pt x="3774" y="682"/>
                  </a:lnTo>
                  <a:lnTo>
                    <a:pt x="3777" y="669"/>
                  </a:lnTo>
                  <a:lnTo>
                    <a:pt x="3781" y="666"/>
                  </a:lnTo>
                  <a:lnTo>
                    <a:pt x="3783" y="666"/>
                  </a:lnTo>
                  <a:lnTo>
                    <a:pt x="3787" y="670"/>
                  </a:lnTo>
                  <a:lnTo>
                    <a:pt x="3790" y="678"/>
                  </a:lnTo>
                  <a:lnTo>
                    <a:pt x="3794" y="690"/>
                  </a:lnTo>
                  <a:lnTo>
                    <a:pt x="3796" y="690"/>
                  </a:lnTo>
                  <a:lnTo>
                    <a:pt x="3799" y="692"/>
                  </a:lnTo>
                  <a:lnTo>
                    <a:pt x="3803" y="693"/>
                  </a:lnTo>
                  <a:lnTo>
                    <a:pt x="3806" y="691"/>
                  </a:lnTo>
                  <a:lnTo>
                    <a:pt x="3808" y="689"/>
                  </a:lnTo>
                  <a:lnTo>
                    <a:pt x="3812" y="690"/>
                  </a:lnTo>
                  <a:lnTo>
                    <a:pt x="3815" y="690"/>
                  </a:lnTo>
                  <a:lnTo>
                    <a:pt x="3819" y="697"/>
                  </a:lnTo>
                  <a:lnTo>
                    <a:pt x="3822" y="700"/>
                  </a:lnTo>
                  <a:lnTo>
                    <a:pt x="3825" y="697"/>
                  </a:lnTo>
                  <a:lnTo>
                    <a:pt x="3828" y="689"/>
                  </a:lnTo>
                  <a:lnTo>
                    <a:pt x="3832" y="685"/>
                  </a:lnTo>
                  <a:lnTo>
                    <a:pt x="3835" y="690"/>
                  </a:lnTo>
                  <a:lnTo>
                    <a:pt x="3837" y="690"/>
                  </a:lnTo>
                  <a:lnTo>
                    <a:pt x="3841" y="690"/>
                  </a:lnTo>
                  <a:lnTo>
                    <a:pt x="3844" y="684"/>
                  </a:lnTo>
                  <a:lnTo>
                    <a:pt x="3848" y="679"/>
                  </a:lnTo>
                  <a:lnTo>
                    <a:pt x="3850" y="682"/>
                  </a:lnTo>
                  <a:lnTo>
                    <a:pt x="3853" y="681"/>
                  </a:lnTo>
                  <a:lnTo>
                    <a:pt x="3857" y="682"/>
                  </a:lnTo>
                  <a:lnTo>
                    <a:pt x="3860" y="682"/>
                  </a:lnTo>
                  <a:lnTo>
                    <a:pt x="3864" y="689"/>
                  </a:lnTo>
                  <a:lnTo>
                    <a:pt x="3866" y="696"/>
                  </a:lnTo>
                  <a:lnTo>
                    <a:pt x="3870" y="709"/>
                  </a:lnTo>
                  <a:lnTo>
                    <a:pt x="3873" y="722"/>
                  </a:lnTo>
                  <a:lnTo>
                    <a:pt x="3876" y="724"/>
                  </a:lnTo>
                  <a:lnTo>
                    <a:pt x="3879" y="721"/>
                  </a:lnTo>
                  <a:lnTo>
                    <a:pt x="3882" y="713"/>
                  </a:lnTo>
                  <a:lnTo>
                    <a:pt x="3886" y="705"/>
                  </a:lnTo>
                  <a:lnTo>
                    <a:pt x="3889" y="701"/>
                  </a:lnTo>
                  <a:lnTo>
                    <a:pt x="3891" y="698"/>
                  </a:lnTo>
                  <a:lnTo>
                    <a:pt x="3895" y="692"/>
                  </a:lnTo>
                  <a:lnTo>
                    <a:pt x="3898" y="694"/>
                  </a:lnTo>
                  <a:lnTo>
                    <a:pt x="3902" y="697"/>
                  </a:lnTo>
                  <a:lnTo>
                    <a:pt x="3905" y="693"/>
                  </a:lnTo>
                  <a:lnTo>
                    <a:pt x="3908" y="689"/>
                  </a:lnTo>
                  <a:lnTo>
                    <a:pt x="3911" y="682"/>
                  </a:lnTo>
                  <a:lnTo>
                    <a:pt x="3914" y="675"/>
                  </a:lnTo>
                  <a:lnTo>
                    <a:pt x="3918" y="667"/>
                  </a:lnTo>
                  <a:lnTo>
                    <a:pt x="3920" y="666"/>
                  </a:lnTo>
                  <a:lnTo>
                    <a:pt x="3924" y="673"/>
                  </a:lnTo>
                  <a:lnTo>
                    <a:pt x="3927" y="675"/>
                  </a:lnTo>
                  <a:lnTo>
                    <a:pt x="3931" y="674"/>
                  </a:lnTo>
                  <a:lnTo>
                    <a:pt x="3933" y="675"/>
                  </a:lnTo>
                  <a:lnTo>
                    <a:pt x="3936" y="677"/>
                  </a:lnTo>
                  <a:lnTo>
                    <a:pt x="3940" y="684"/>
                  </a:lnTo>
                  <a:lnTo>
                    <a:pt x="3943" y="685"/>
                  </a:lnTo>
                  <a:lnTo>
                    <a:pt x="3947" y="692"/>
                  </a:lnTo>
                  <a:lnTo>
                    <a:pt x="3949" y="696"/>
                  </a:lnTo>
                  <a:lnTo>
                    <a:pt x="3952" y="693"/>
                  </a:lnTo>
                  <a:lnTo>
                    <a:pt x="3956" y="684"/>
                  </a:lnTo>
                  <a:lnTo>
                    <a:pt x="3959" y="668"/>
                  </a:lnTo>
                  <a:lnTo>
                    <a:pt x="3962" y="663"/>
                  </a:lnTo>
                  <a:lnTo>
                    <a:pt x="3965" y="668"/>
                  </a:lnTo>
                  <a:lnTo>
                    <a:pt x="3969" y="675"/>
                  </a:lnTo>
                  <a:lnTo>
                    <a:pt x="3972" y="681"/>
                  </a:lnTo>
                  <a:lnTo>
                    <a:pt x="3974" y="686"/>
                  </a:lnTo>
                  <a:lnTo>
                    <a:pt x="3978" y="685"/>
                  </a:lnTo>
                  <a:lnTo>
                    <a:pt x="3981" y="685"/>
                  </a:lnTo>
                  <a:lnTo>
                    <a:pt x="3985" y="685"/>
                  </a:lnTo>
                  <a:lnTo>
                    <a:pt x="3988" y="683"/>
                  </a:lnTo>
                  <a:lnTo>
                    <a:pt x="3991" y="674"/>
                  </a:lnTo>
                  <a:lnTo>
                    <a:pt x="3994" y="676"/>
                  </a:lnTo>
                  <a:lnTo>
                    <a:pt x="3997" y="690"/>
                  </a:lnTo>
                  <a:lnTo>
                    <a:pt x="4001" y="706"/>
                  </a:lnTo>
                  <a:lnTo>
                    <a:pt x="4003" y="716"/>
                  </a:lnTo>
                  <a:lnTo>
                    <a:pt x="4007" y="717"/>
                  </a:lnTo>
                  <a:lnTo>
                    <a:pt x="4010" y="708"/>
                  </a:lnTo>
                  <a:lnTo>
                    <a:pt x="4014" y="692"/>
                  </a:lnTo>
                  <a:lnTo>
                    <a:pt x="4016" y="684"/>
                  </a:lnTo>
                  <a:lnTo>
                    <a:pt x="4019" y="685"/>
                  </a:lnTo>
                  <a:lnTo>
                    <a:pt x="4023" y="688"/>
                  </a:lnTo>
                  <a:lnTo>
                    <a:pt x="4026" y="689"/>
                  </a:lnTo>
                  <a:lnTo>
                    <a:pt x="4030" y="688"/>
                  </a:lnTo>
                  <a:lnTo>
                    <a:pt x="4032" y="691"/>
                  </a:lnTo>
                  <a:lnTo>
                    <a:pt x="4035" y="700"/>
                  </a:lnTo>
                  <a:lnTo>
                    <a:pt x="4039" y="707"/>
                  </a:lnTo>
                  <a:lnTo>
                    <a:pt x="4042" y="714"/>
                  </a:lnTo>
                  <a:lnTo>
                    <a:pt x="4045" y="717"/>
                  </a:lnTo>
                  <a:lnTo>
                    <a:pt x="4048" y="716"/>
                  </a:lnTo>
                  <a:lnTo>
                    <a:pt x="4052" y="716"/>
                  </a:lnTo>
                  <a:lnTo>
                    <a:pt x="4055" y="713"/>
                  </a:lnTo>
                  <a:lnTo>
                    <a:pt x="4057" y="707"/>
                  </a:lnTo>
                  <a:lnTo>
                    <a:pt x="4061" y="706"/>
                  </a:lnTo>
                  <a:lnTo>
                    <a:pt x="4064" y="696"/>
                  </a:lnTo>
                  <a:lnTo>
                    <a:pt x="4068" y="682"/>
                  </a:lnTo>
                  <a:lnTo>
                    <a:pt x="4071" y="674"/>
                  </a:lnTo>
                  <a:lnTo>
                    <a:pt x="4073" y="674"/>
                  </a:lnTo>
                  <a:lnTo>
                    <a:pt x="4077" y="677"/>
                  </a:lnTo>
                  <a:lnTo>
                    <a:pt x="4080" y="683"/>
                  </a:lnTo>
                  <a:lnTo>
                    <a:pt x="4084" y="692"/>
                  </a:lnTo>
                  <a:lnTo>
                    <a:pt x="4086" y="699"/>
                  </a:lnTo>
                  <a:lnTo>
                    <a:pt x="4090" y="703"/>
                  </a:lnTo>
                  <a:lnTo>
                    <a:pt x="4093" y="708"/>
                  </a:lnTo>
                  <a:lnTo>
                    <a:pt x="4097" y="703"/>
                  </a:lnTo>
                  <a:lnTo>
                    <a:pt x="4099" y="689"/>
                  </a:lnTo>
                  <a:lnTo>
                    <a:pt x="4102" y="673"/>
                  </a:lnTo>
                  <a:lnTo>
                    <a:pt x="4106" y="669"/>
                  </a:lnTo>
                  <a:lnTo>
                    <a:pt x="4109" y="670"/>
                  </a:lnTo>
                  <a:lnTo>
                    <a:pt x="4113" y="670"/>
                  </a:lnTo>
                  <a:lnTo>
                    <a:pt x="4115" y="674"/>
                  </a:lnTo>
                  <a:lnTo>
                    <a:pt x="4118" y="681"/>
                  </a:lnTo>
                  <a:lnTo>
                    <a:pt x="4122" y="684"/>
                  </a:lnTo>
                  <a:lnTo>
                    <a:pt x="4125" y="688"/>
                  </a:lnTo>
                  <a:lnTo>
                    <a:pt x="4128" y="690"/>
                  </a:lnTo>
                  <a:lnTo>
                    <a:pt x="4131" y="689"/>
                  </a:lnTo>
                  <a:lnTo>
                    <a:pt x="4135" y="685"/>
                  </a:lnTo>
                  <a:lnTo>
                    <a:pt x="4138" y="682"/>
                  </a:lnTo>
                  <a:lnTo>
                    <a:pt x="4140" y="679"/>
                  </a:lnTo>
                  <a:lnTo>
                    <a:pt x="4144" y="681"/>
                  </a:lnTo>
                </a:path>
              </a:pathLst>
            </a:custGeom>
            <a:noFill/>
            <a:ln w="31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710" name="Freeform 1030"/>
            <p:cNvSpPr>
              <a:spLocks/>
            </p:cNvSpPr>
            <p:nvPr userDrawn="1"/>
          </p:nvSpPr>
          <p:spPr bwMode="auto">
            <a:xfrm>
              <a:off x="2444" y="2981"/>
              <a:ext cx="2073" cy="26"/>
            </a:xfrm>
            <a:custGeom>
              <a:avLst/>
              <a:gdLst>
                <a:gd name="T0" fmla="*/ 64 w 4145"/>
                <a:gd name="T1" fmla="*/ 17 h 51"/>
                <a:gd name="T2" fmla="*/ 131 w 4145"/>
                <a:gd name="T3" fmla="*/ 13 h 51"/>
                <a:gd name="T4" fmla="*/ 198 w 4145"/>
                <a:gd name="T5" fmla="*/ 31 h 51"/>
                <a:gd name="T6" fmla="*/ 265 w 4145"/>
                <a:gd name="T7" fmla="*/ 17 h 51"/>
                <a:gd name="T8" fmla="*/ 332 w 4145"/>
                <a:gd name="T9" fmla="*/ 41 h 51"/>
                <a:gd name="T10" fmla="*/ 400 w 4145"/>
                <a:gd name="T11" fmla="*/ 17 h 51"/>
                <a:gd name="T12" fmla="*/ 466 w 4145"/>
                <a:gd name="T13" fmla="*/ 33 h 51"/>
                <a:gd name="T14" fmla="*/ 533 w 4145"/>
                <a:gd name="T15" fmla="*/ 8 h 51"/>
                <a:gd name="T16" fmla="*/ 600 w 4145"/>
                <a:gd name="T17" fmla="*/ 25 h 51"/>
                <a:gd name="T18" fmla="*/ 667 w 4145"/>
                <a:gd name="T19" fmla="*/ 17 h 51"/>
                <a:gd name="T20" fmla="*/ 734 w 4145"/>
                <a:gd name="T21" fmla="*/ 34 h 51"/>
                <a:gd name="T22" fmla="*/ 802 w 4145"/>
                <a:gd name="T23" fmla="*/ 22 h 51"/>
                <a:gd name="T24" fmla="*/ 869 w 4145"/>
                <a:gd name="T25" fmla="*/ 20 h 51"/>
                <a:gd name="T26" fmla="*/ 935 w 4145"/>
                <a:gd name="T27" fmla="*/ 30 h 51"/>
                <a:gd name="T28" fmla="*/ 1002 w 4145"/>
                <a:gd name="T29" fmla="*/ 18 h 51"/>
                <a:gd name="T30" fmla="*/ 1069 w 4145"/>
                <a:gd name="T31" fmla="*/ 35 h 51"/>
                <a:gd name="T32" fmla="*/ 1136 w 4145"/>
                <a:gd name="T33" fmla="*/ 26 h 51"/>
                <a:gd name="T34" fmla="*/ 1203 w 4145"/>
                <a:gd name="T35" fmla="*/ 20 h 51"/>
                <a:gd name="T36" fmla="*/ 1271 w 4145"/>
                <a:gd name="T37" fmla="*/ 17 h 51"/>
                <a:gd name="T38" fmla="*/ 1337 w 4145"/>
                <a:gd name="T39" fmla="*/ 24 h 51"/>
                <a:gd name="T40" fmla="*/ 1404 w 4145"/>
                <a:gd name="T41" fmla="*/ 11 h 51"/>
                <a:gd name="T42" fmla="*/ 1471 w 4145"/>
                <a:gd name="T43" fmla="*/ 18 h 51"/>
                <a:gd name="T44" fmla="*/ 1538 w 4145"/>
                <a:gd name="T45" fmla="*/ 40 h 51"/>
                <a:gd name="T46" fmla="*/ 1605 w 4145"/>
                <a:gd name="T47" fmla="*/ 11 h 51"/>
                <a:gd name="T48" fmla="*/ 1673 w 4145"/>
                <a:gd name="T49" fmla="*/ 16 h 51"/>
                <a:gd name="T50" fmla="*/ 1740 w 4145"/>
                <a:gd name="T51" fmla="*/ 28 h 51"/>
                <a:gd name="T52" fmla="*/ 1806 w 4145"/>
                <a:gd name="T53" fmla="*/ 33 h 51"/>
                <a:gd name="T54" fmla="*/ 1873 w 4145"/>
                <a:gd name="T55" fmla="*/ 15 h 51"/>
                <a:gd name="T56" fmla="*/ 1940 w 4145"/>
                <a:gd name="T57" fmla="*/ 16 h 51"/>
                <a:gd name="T58" fmla="*/ 2007 w 4145"/>
                <a:gd name="T59" fmla="*/ 33 h 51"/>
                <a:gd name="T60" fmla="*/ 2074 w 4145"/>
                <a:gd name="T61" fmla="*/ 19 h 51"/>
                <a:gd name="T62" fmla="*/ 2142 w 4145"/>
                <a:gd name="T63" fmla="*/ 19 h 51"/>
                <a:gd name="T64" fmla="*/ 2208 w 4145"/>
                <a:gd name="T65" fmla="*/ 25 h 51"/>
                <a:gd name="T66" fmla="*/ 2275 w 4145"/>
                <a:gd name="T67" fmla="*/ 35 h 51"/>
                <a:gd name="T68" fmla="*/ 2342 w 4145"/>
                <a:gd name="T69" fmla="*/ 27 h 51"/>
                <a:gd name="T70" fmla="*/ 2409 w 4145"/>
                <a:gd name="T71" fmla="*/ 3 h 51"/>
                <a:gd name="T72" fmla="*/ 2476 w 4145"/>
                <a:gd name="T73" fmla="*/ 24 h 51"/>
                <a:gd name="T74" fmla="*/ 2544 w 4145"/>
                <a:gd name="T75" fmla="*/ 26 h 51"/>
                <a:gd name="T76" fmla="*/ 2611 w 4145"/>
                <a:gd name="T77" fmla="*/ 35 h 51"/>
                <a:gd name="T78" fmla="*/ 2677 w 4145"/>
                <a:gd name="T79" fmla="*/ 26 h 51"/>
                <a:gd name="T80" fmla="*/ 2744 w 4145"/>
                <a:gd name="T81" fmla="*/ 8 h 51"/>
                <a:gd name="T82" fmla="*/ 2811 w 4145"/>
                <a:gd name="T83" fmla="*/ 28 h 51"/>
                <a:gd name="T84" fmla="*/ 2878 w 4145"/>
                <a:gd name="T85" fmla="*/ 40 h 51"/>
                <a:gd name="T86" fmla="*/ 2945 w 4145"/>
                <a:gd name="T87" fmla="*/ 32 h 51"/>
                <a:gd name="T88" fmla="*/ 3013 w 4145"/>
                <a:gd name="T89" fmla="*/ 13 h 51"/>
                <a:gd name="T90" fmla="*/ 3079 w 4145"/>
                <a:gd name="T91" fmla="*/ 13 h 51"/>
                <a:gd name="T92" fmla="*/ 3146 w 4145"/>
                <a:gd name="T93" fmla="*/ 22 h 51"/>
                <a:gd name="T94" fmla="*/ 3213 w 4145"/>
                <a:gd name="T95" fmla="*/ 28 h 51"/>
                <a:gd name="T96" fmla="*/ 3280 w 4145"/>
                <a:gd name="T97" fmla="*/ 20 h 51"/>
                <a:gd name="T98" fmla="*/ 3347 w 4145"/>
                <a:gd name="T99" fmla="*/ 20 h 51"/>
                <a:gd name="T100" fmla="*/ 3415 w 4145"/>
                <a:gd name="T101" fmla="*/ 26 h 51"/>
                <a:gd name="T102" fmla="*/ 3482 w 4145"/>
                <a:gd name="T103" fmla="*/ 22 h 51"/>
                <a:gd name="T104" fmla="*/ 3548 w 4145"/>
                <a:gd name="T105" fmla="*/ 23 h 51"/>
                <a:gd name="T106" fmla="*/ 3615 w 4145"/>
                <a:gd name="T107" fmla="*/ 26 h 51"/>
                <a:gd name="T108" fmla="*/ 3682 w 4145"/>
                <a:gd name="T109" fmla="*/ 20 h 51"/>
                <a:gd name="T110" fmla="*/ 3749 w 4145"/>
                <a:gd name="T111" fmla="*/ 23 h 51"/>
                <a:gd name="T112" fmla="*/ 3816 w 4145"/>
                <a:gd name="T113" fmla="*/ 30 h 51"/>
                <a:gd name="T114" fmla="*/ 3884 w 4145"/>
                <a:gd name="T115" fmla="*/ 20 h 51"/>
                <a:gd name="T116" fmla="*/ 3950 w 4145"/>
                <a:gd name="T117" fmla="*/ 17 h 51"/>
                <a:gd name="T118" fmla="*/ 4017 w 4145"/>
                <a:gd name="T119" fmla="*/ 25 h 51"/>
                <a:gd name="T120" fmla="*/ 4084 w 4145"/>
                <a:gd name="T12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5" h="51">
                  <a:moveTo>
                    <a:pt x="0" y="18"/>
                  </a:moveTo>
                  <a:lnTo>
                    <a:pt x="3" y="19"/>
                  </a:lnTo>
                  <a:lnTo>
                    <a:pt x="7" y="22"/>
                  </a:lnTo>
                  <a:lnTo>
                    <a:pt x="10" y="23"/>
                  </a:lnTo>
                  <a:lnTo>
                    <a:pt x="14" y="22"/>
                  </a:lnTo>
                  <a:lnTo>
                    <a:pt x="16" y="25"/>
                  </a:lnTo>
                  <a:lnTo>
                    <a:pt x="19" y="34"/>
                  </a:lnTo>
                  <a:lnTo>
                    <a:pt x="23" y="41"/>
                  </a:lnTo>
                  <a:lnTo>
                    <a:pt x="26" y="48"/>
                  </a:lnTo>
                  <a:lnTo>
                    <a:pt x="29" y="51"/>
                  </a:lnTo>
                  <a:lnTo>
                    <a:pt x="32" y="50"/>
                  </a:lnTo>
                  <a:lnTo>
                    <a:pt x="36" y="50"/>
                  </a:lnTo>
                  <a:lnTo>
                    <a:pt x="39" y="47"/>
                  </a:lnTo>
                  <a:lnTo>
                    <a:pt x="41" y="41"/>
                  </a:lnTo>
                  <a:lnTo>
                    <a:pt x="45" y="40"/>
                  </a:lnTo>
                  <a:lnTo>
                    <a:pt x="48" y="30"/>
                  </a:lnTo>
                  <a:lnTo>
                    <a:pt x="52" y="16"/>
                  </a:lnTo>
                  <a:lnTo>
                    <a:pt x="55" y="8"/>
                  </a:lnTo>
                  <a:lnTo>
                    <a:pt x="57" y="8"/>
                  </a:lnTo>
                  <a:lnTo>
                    <a:pt x="61" y="11"/>
                  </a:lnTo>
                  <a:lnTo>
                    <a:pt x="64" y="17"/>
                  </a:lnTo>
                  <a:lnTo>
                    <a:pt x="68" y="26"/>
                  </a:lnTo>
                  <a:lnTo>
                    <a:pt x="70" y="33"/>
                  </a:lnTo>
                  <a:lnTo>
                    <a:pt x="74" y="37"/>
                  </a:lnTo>
                  <a:lnTo>
                    <a:pt x="77" y="42"/>
                  </a:lnTo>
                  <a:lnTo>
                    <a:pt x="81" y="37"/>
                  </a:lnTo>
                  <a:lnTo>
                    <a:pt x="83" y="23"/>
                  </a:lnTo>
                  <a:lnTo>
                    <a:pt x="86" y="7"/>
                  </a:lnTo>
                  <a:lnTo>
                    <a:pt x="90" y="3"/>
                  </a:lnTo>
                  <a:lnTo>
                    <a:pt x="93" y="4"/>
                  </a:lnTo>
                  <a:lnTo>
                    <a:pt x="97" y="4"/>
                  </a:lnTo>
                  <a:lnTo>
                    <a:pt x="99" y="8"/>
                  </a:lnTo>
                  <a:lnTo>
                    <a:pt x="102" y="15"/>
                  </a:lnTo>
                  <a:lnTo>
                    <a:pt x="106" y="18"/>
                  </a:lnTo>
                  <a:lnTo>
                    <a:pt x="109" y="22"/>
                  </a:lnTo>
                  <a:lnTo>
                    <a:pt x="112" y="24"/>
                  </a:lnTo>
                  <a:lnTo>
                    <a:pt x="115" y="23"/>
                  </a:lnTo>
                  <a:lnTo>
                    <a:pt x="119" y="19"/>
                  </a:lnTo>
                  <a:lnTo>
                    <a:pt x="122" y="16"/>
                  </a:lnTo>
                  <a:lnTo>
                    <a:pt x="124" y="13"/>
                  </a:lnTo>
                  <a:lnTo>
                    <a:pt x="128" y="15"/>
                  </a:lnTo>
                  <a:lnTo>
                    <a:pt x="131" y="13"/>
                  </a:lnTo>
                  <a:lnTo>
                    <a:pt x="135" y="10"/>
                  </a:lnTo>
                  <a:lnTo>
                    <a:pt x="138" y="4"/>
                  </a:lnTo>
                  <a:lnTo>
                    <a:pt x="140" y="0"/>
                  </a:lnTo>
                  <a:lnTo>
                    <a:pt x="144" y="2"/>
                  </a:lnTo>
                  <a:lnTo>
                    <a:pt x="147" y="5"/>
                  </a:lnTo>
                  <a:lnTo>
                    <a:pt x="151" y="7"/>
                  </a:lnTo>
                  <a:lnTo>
                    <a:pt x="153" y="10"/>
                  </a:lnTo>
                  <a:lnTo>
                    <a:pt x="157" y="11"/>
                  </a:lnTo>
                  <a:lnTo>
                    <a:pt x="160" y="11"/>
                  </a:lnTo>
                  <a:lnTo>
                    <a:pt x="163" y="13"/>
                  </a:lnTo>
                  <a:lnTo>
                    <a:pt x="166" y="17"/>
                  </a:lnTo>
                  <a:lnTo>
                    <a:pt x="169" y="20"/>
                  </a:lnTo>
                  <a:lnTo>
                    <a:pt x="173" y="25"/>
                  </a:lnTo>
                  <a:lnTo>
                    <a:pt x="176" y="26"/>
                  </a:lnTo>
                  <a:lnTo>
                    <a:pt x="180" y="30"/>
                  </a:lnTo>
                  <a:lnTo>
                    <a:pt x="182" y="32"/>
                  </a:lnTo>
                  <a:lnTo>
                    <a:pt x="185" y="32"/>
                  </a:lnTo>
                  <a:lnTo>
                    <a:pt x="189" y="31"/>
                  </a:lnTo>
                  <a:lnTo>
                    <a:pt x="192" y="31"/>
                  </a:lnTo>
                  <a:lnTo>
                    <a:pt x="195" y="31"/>
                  </a:lnTo>
                  <a:lnTo>
                    <a:pt x="198" y="31"/>
                  </a:lnTo>
                  <a:lnTo>
                    <a:pt x="201" y="31"/>
                  </a:lnTo>
                  <a:lnTo>
                    <a:pt x="205" y="31"/>
                  </a:lnTo>
                  <a:lnTo>
                    <a:pt x="207" y="28"/>
                  </a:lnTo>
                  <a:lnTo>
                    <a:pt x="211" y="23"/>
                  </a:lnTo>
                  <a:lnTo>
                    <a:pt x="214" y="23"/>
                  </a:lnTo>
                  <a:lnTo>
                    <a:pt x="218" y="26"/>
                  </a:lnTo>
                  <a:lnTo>
                    <a:pt x="221" y="27"/>
                  </a:lnTo>
                  <a:lnTo>
                    <a:pt x="223" y="26"/>
                  </a:lnTo>
                  <a:lnTo>
                    <a:pt x="227" y="27"/>
                  </a:lnTo>
                  <a:lnTo>
                    <a:pt x="230" y="27"/>
                  </a:lnTo>
                  <a:lnTo>
                    <a:pt x="234" y="26"/>
                  </a:lnTo>
                  <a:lnTo>
                    <a:pt x="236" y="20"/>
                  </a:lnTo>
                  <a:lnTo>
                    <a:pt x="239" y="18"/>
                  </a:lnTo>
                  <a:lnTo>
                    <a:pt x="243" y="23"/>
                  </a:lnTo>
                  <a:lnTo>
                    <a:pt x="246" y="23"/>
                  </a:lnTo>
                  <a:lnTo>
                    <a:pt x="249" y="24"/>
                  </a:lnTo>
                  <a:lnTo>
                    <a:pt x="252" y="23"/>
                  </a:lnTo>
                  <a:lnTo>
                    <a:pt x="256" y="17"/>
                  </a:lnTo>
                  <a:lnTo>
                    <a:pt x="259" y="16"/>
                  </a:lnTo>
                  <a:lnTo>
                    <a:pt x="263" y="17"/>
                  </a:lnTo>
                  <a:lnTo>
                    <a:pt x="265" y="17"/>
                  </a:lnTo>
                  <a:lnTo>
                    <a:pt x="268" y="17"/>
                  </a:lnTo>
                  <a:lnTo>
                    <a:pt x="272" y="17"/>
                  </a:lnTo>
                  <a:lnTo>
                    <a:pt x="275" y="16"/>
                  </a:lnTo>
                  <a:lnTo>
                    <a:pt x="278" y="16"/>
                  </a:lnTo>
                  <a:lnTo>
                    <a:pt x="281" y="16"/>
                  </a:lnTo>
                  <a:lnTo>
                    <a:pt x="284" y="12"/>
                  </a:lnTo>
                  <a:lnTo>
                    <a:pt x="288" y="9"/>
                  </a:lnTo>
                  <a:lnTo>
                    <a:pt x="290" y="9"/>
                  </a:lnTo>
                  <a:lnTo>
                    <a:pt x="294" y="9"/>
                  </a:lnTo>
                  <a:lnTo>
                    <a:pt x="297" y="10"/>
                  </a:lnTo>
                  <a:lnTo>
                    <a:pt x="301" y="11"/>
                  </a:lnTo>
                  <a:lnTo>
                    <a:pt x="304" y="15"/>
                  </a:lnTo>
                  <a:lnTo>
                    <a:pt x="306" y="17"/>
                  </a:lnTo>
                  <a:lnTo>
                    <a:pt x="310" y="22"/>
                  </a:lnTo>
                  <a:lnTo>
                    <a:pt x="313" y="24"/>
                  </a:lnTo>
                  <a:lnTo>
                    <a:pt x="317" y="32"/>
                  </a:lnTo>
                  <a:lnTo>
                    <a:pt x="319" y="38"/>
                  </a:lnTo>
                  <a:lnTo>
                    <a:pt x="322" y="40"/>
                  </a:lnTo>
                  <a:lnTo>
                    <a:pt x="326" y="41"/>
                  </a:lnTo>
                  <a:lnTo>
                    <a:pt x="329" y="41"/>
                  </a:lnTo>
                  <a:lnTo>
                    <a:pt x="332" y="41"/>
                  </a:lnTo>
                  <a:lnTo>
                    <a:pt x="335" y="41"/>
                  </a:lnTo>
                  <a:lnTo>
                    <a:pt x="339" y="37"/>
                  </a:lnTo>
                  <a:lnTo>
                    <a:pt x="342" y="32"/>
                  </a:lnTo>
                  <a:lnTo>
                    <a:pt x="345" y="30"/>
                  </a:lnTo>
                  <a:lnTo>
                    <a:pt x="348" y="26"/>
                  </a:lnTo>
                  <a:lnTo>
                    <a:pt x="351" y="33"/>
                  </a:lnTo>
                  <a:lnTo>
                    <a:pt x="355" y="40"/>
                  </a:lnTo>
                  <a:lnTo>
                    <a:pt x="358" y="45"/>
                  </a:lnTo>
                  <a:lnTo>
                    <a:pt x="360" y="43"/>
                  </a:lnTo>
                  <a:lnTo>
                    <a:pt x="364" y="45"/>
                  </a:lnTo>
                  <a:lnTo>
                    <a:pt x="367" y="43"/>
                  </a:lnTo>
                  <a:lnTo>
                    <a:pt x="371" y="40"/>
                  </a:lnTo>
                  <a:lnTo>
                    <a:pt x="373" y="32"/>
                  </a:lnTo>
                  <a:lnTo>
                    <a:pt x="377" y="27"/>
                  </a:lnTo>
                  <a:lnTo>
                    <a:pt x="380" y="25"/>
                  </a:lnTo>
                  <a:lnTo>
                    <a:pt x="384" y="25"/>
                  </a:lnTo>
                  <a:lnTo>
                    <a:pt x="387" y="19"/>
                  </a:lnTo>
                  <a:lnTo>
                    <a:pt x="389" y="12"/>
                  </a:lnTo>
                  <a:lnTo>
                    <a:pt x="393" y="7"/>
                  </a:lnTo>
                  <a:lnTo>
                    <a:pt x="396" y="10"/>
                  </a:lnTo>
                  <a:lnTo>
                    <a:pt x="400" y="17"/>
                  </a:lnTo>
                  <a:lnTo>
                    <a:pt x="402" y="19"/>
                  </a:lnTo>
                  <a:lnTo>
                    <a:pt x="405" y="18"/>
                  </a:lnTo>
                  <a:lnTo>
                    <a:pt x="409" y="19"/>
                  </a:lnTo>
                  <a:lnTo>
                    <a:pt x="412" y="18"/>
                  </a:lnTo>
                  <a:lnTo>
                    <a:pt x="415" y="16"/>
                  </a:lnTo>
                  <a:lnTo>
                    <a:pt x="418" y="8"/>
                  </a:lnTo>
                  <a:lnTo>
                    <a:pt x="422" y="1"/>
                  </a:lnTo>
                  <a:lnTo>
                    <a:pt x="425" y="1"/>
                  </a:lnTo>
                  <a:lnTo>
                    <a:pt x="428" y="4"/>
                  </a:lnTo>
                  <a:lnTo>
                    <a:pt x="431" y="10"/>
                  </a:lnTo>
                  <a:lnTo>
                    <a:pt x="434" y="11"/>
                  </a:lnTo>
                  <a:lnTo>
                    <a:pt x="438" y="11"/>
                  </a:lnTo>
                  <a:lnTo>
                    <a:pt x="441" y="11"/>
                  </a:lnTo>
                  <a:lnTo>
                    <a:pt x="443" y="12"/>
                  </a:lnTo>
                  <a:lnTo>
                    <a:pt x="447" y="16"/>
                  </a:lnTo>
                  <a:lnTo>
                    <a:pt x="450" y="22"/>
                  </a:lnTo>
                  <a:lnTo>
                    <a:pt x="454" y="23"/>
                  </a:lnTo>
                  <a:lnTo>
                    <a:pt x="456" y="23"/>
                  </a:lnTo>
                  <a:lnTo>
                    <a:pt x="460" y="25"/>
                  </a:lnTo>
                  <a:lnTo>
                    <a:pt x="463" y="31"/>
                  </a:lnTo>
                  <a:lnTo>
                    <a:pt x="466" y="33"/>
                  </a:lnTo>
                  <a:lnTo>
                    <a:pt x="470" y="33"/>
                  </a:lnTo>
                  <a:lnTo>
                    <a:pt x="472" y="32"/>
                  </a:lnTo>
                  <a:lnTo>
                    <a:pt x="476" y="25"/>
                  </a:lnTo>
                  <a:lnTo>
                    <a:pt x="479" y="16"/>
                  </a:lnTo>
                  <a:lnTo>
                    <a:pt x="483" y="15"/>
                  </a:lnTo>
                  <a:lnTo>
                    <a:pt x="485" y="16"/>
                  </a:lnTo>
                  <a:lnTo>
                    <a:pt x="488" y="17"/>
                  </a:lnTo>
                  <a:lnTo>
                    <a:pt x="492" y="24"/>
                  </a:lnTo>
                  <a:lnTo>
                    <a:pt x="495" y="35"/>
                  </a:lnTo>
                  <a:lnTo>
                    <a:pt x="498" y="42"/>
                  </a:lnTo>
                  <a:lnTo>
                    <a:pt x="501" y="39"/>
                  </a:lnTo>
                  <a:lnTo>
                    <a:pt x="504" y="35"/>
                  </a:lnTo>
                  <a:lnTo>
                    <a:pt x="508" y="33"/>
                  </a:lnTo>
                  <a:lnTo>
                    <a:pt x="511" y="24"/>
                  </a:lnTo>
                  <a:lnTo>
                    <a:pt x="514" y="17"/>
                  </a:lnTo>
                  <a:lnTo>
                    <a:pt x="517" y="18"/>
                  </a:lnTo>
                  <a:lnTo>
                    <a:pt x="521" y="16"/>
                  </a:lnTo>
                  <a:lnTo>
                    <a:pt x="524" y="10"/>
                  </a:lnTo>
                  <a:lnTo>
                    <a:pt x="526" y="9"/>
                  </a:lnTo>
                  <a:lnTo>
                    <a:pt x="530" y="9"/>
                  </a:lnTo>
                  <a:lnTo>
                    <a:pt x="533" y="8"/>
                  </a:lnTo>
                  <a:lnTo>
                    <a:pt x="537" y="10"/>
                  </a:lnTo>
                  <a:lnTo>
                    <a:pt x="539" y="18"/>
                  </a:lnTo>
                  <a:lnTo>
                    <a:pt x="542" y="27"/>
                  </a:lnTo>
                  <a:lnTo>
                    <a:pt x="546" y="33"/>
                  </a:lnTo>
                  <a:lnTo>
                    <a:pt x="549" y="39"/>
                  </a:lnTo>
                  <a:lnTo>
                    <a:pt x="553" y="35"/>
                  </a:lnTo>
                  <a:lnTo>
                    <a:pt x="555" y="27"/>
                  </a:lnTo>
                  <a:lnTo>
                    <a:pt x="559" y="22"/>
                  </a:lnTo>
                  <a:lnTo>
                    <a:pt x="562" y="22"/>
                  </a:lnTo>
                  <a:lnTo>
                    <a:pt x="566" y="23"/>
                  </a:lnTo>
                  <a:lnTo>
                    <a:pt x="568" y="28"/>
                  </a:lnTo>
                  <a:lnTo>
                    <a:pt x="571" y="32"/>
                  </a:lnTo>
                  <a:lnTo>
                    <a:pt x="575" y="32"/>
                  </a:lnTo>
                  <a:lnTo>
                    <a:pt x="578" y="34"/>
                  </a:lnTo>
                  <a:lnTo>
                    <a:pt x="581" y="38"/>
                  </a:lnTo>
                  <a:lnTo>
                    <a:pt x="584" y="37"/>
                  </a:lnTo>
                  <a:lnTo>
                    <a:pt x="587" y="32"/>
                  </a:lnTo>
                  <a:lnTo>
                    <a:pt x="591" y="25"/>
                  </a:lnTo>
                  <a:lnTo>
                    <a:pt x="594" y="24"/>
                  </a:lnTo>
                  <a:lnTo>
                    <a:pt x="597" y="25"/>
                  </a:lnTo>
                  <a:lnTo>
                    <a:pt x="600" y="25"/>
                  </a:lnTo>
                  <a:lnTo>
                    <a:pt x="604" y="25"/>
                  </a:lnTo>
                  <a:lnTo>
                    <a:pt x="607" y="28"/>
                  </a:lnTo>
                  <a:lnTo>
                    <a:pt x="609" y="38"/>
                  </a:lnTo>
                  <a:lnTo>
                    <a:pt x="613" y="45"/>
                  </a:lnTo>
                  <a:lnTo>
                    <a:pt x="616" y="46"/>
                  </a:lnTo>
                  <a:lnTo>
                    <a:pt x="620" y="46"/>
                  </a:lnTo>
                  <a:lnTo>
                    <a:pt x="622" y="41"/>
                  </a:lnTo>
                  <a:lnTo>
                    <a:pt x="625" y="30"/>
                  </a:lnTo>
                  <a:lnTo>
                    <a:pt x="629" y="18"/>
                  </a:lnTo>
                  <a:lnTo>
                    <a:pt x="632" y="15"/>
                  </a:lnTo>
                  <a:lnTo>
                    <a:pt x="636" y="8"/>
                  </a:lnTo>
                  <a:lnTo>
                    <a:pt x="638" y="3"/>
                  </a:lnTo>
                  <a:lnTo>
                    <a:pt x="642" y="0"/>
                  </a:lnTo>
                  <a:lnTo>
                    <a:pt x="645" y="3"/>
                  </a:lnTo>
                  <a:lnTo>
                    <a:pt x="648" y="7"/>
                  </a:lnTo>
                  <a:lnTo>
                    <a:pt x="651" y="11"/>
                  </a:lnTo>
                  <a:lnTo>
                    <a:pt x="654" y="17"/>
                  </a:lnTo>
                  <a:lnTo>
                    <a:pt x="658" y="20"/>
                  </a:lnTo>
                  <a:lnTo>
                    <a:pt x="661" y="23"/>
                  </a:lnTo>
                  <a:lnTo>
                    <a:pt x="663" y="24"/>
                  </a:lnTo>
                  <a:lnTo>
                    <a:pt x="667" y="17"/>
                  </a:lnTo>
                  <a:lnTo>
                    <a:pt x="670" y="8"/>
                  </a:lnTo>
                  <a:lnTo>
                    <a:pt x="674" y="2"/>
                  </a:lnTo>
                  <a:lnTo>
                    <a:pt x="677" y="2"/>
                  </a:lnTo>
                  <a:lnTo>
                    <a:pt x="680" y="4"/>
                  </a:lnTo>
                  <a:lnTo>
                    <a:pt x="683" y="10"/>
                  </a:lnTo>
                  <a:lnTo>
                    <a:pt x="687" y="17"/>
                  </a:lnTo>
                  <a:lnTo>
                    <a:pt x="690" y="24"/>
                  </a:lnTo>
                  <a:lnTo>
                    <a:pt x="692" y="26"/>
                  </a:lnTo>
                  <a:lnTo>
                    <a:pt x="696" y="28"/>
                  </a:lnTo>
                  <a:lnTo>
                    <a:pt x="699" y="26"/>
                  </a:lnTo>
                  <a:lnTo>
                    <a:pt x="703" y="23"/>
                  </a:lnTo>
                  <a:lnTo>
                    <a:pt x="705" y="24"/>
                  </a:lnTo>
                  <a:lnTo>
                    <a:pt x="708" y="24"/>
                  </a:lnTo>
                  <a:lnTo>
                    <a:pt x="712" y="24"/>
                  </a:lnTo>
                  <a:lnTo>
                    <a:pt x="715" y="22"/>
                  </a:lnTo>
                  <a:lnTo>
                    <a:pt x="719" y="20"/>
                  </a:lnTo>
                  <a:lnTo>
                    <a:pt x="721" y="25"/>
                  </a:lnTo>
                  <a:lnTo>
                    <a:pt x="725" y="25"/>
                  </a:lnTo>
                  <a:lnTo>
                    <a:pt x="728" y="27"/>
                  </a:lnTo>
                  <a:lnTo>
                    <a:pt x="731" y="32"/>
                  </a:lnTo>
                  <a:lnTo>
                    <a:pt x="734" y="34"/>
                  </a:lnTo>
                  <a:lnTo>
                    <a:pt x="737" y="35"/>
                  </a:lnTo>
                  <a:lnTo>
                    <a:pt x="741" y="32"/>
                  </a:lnTo>
                  <a:lnTo>
                    <a:pt x="744" y="27"/>
                  </a:lnTo>
                  <a:lnTo>
                    <a:pt x="746" y="28"/>
                  </a:lnTo>
                  <a:lnTo>
                    <a:pt x="750" y="28"/>
                  </a:lnTo>
                  <a:lnTo>
                    <a:pt x="753" y="27"/>
                  </a:lnTo>
                  <a:lnTo>
                    <a:pt x="757" y="27"/>
                  </a:lnTo>
                  <a:lnTo>
                    <a:pt x="760" y="24"/>
                  </a:lnTo>
                  <a:lnTo>
                    <a:pt x="763" y="17"/>
                  </a:lnTo>
                  <a:lnTo>
                    <a:pt x="766" y="13"/>
                  </a:lnTo>
                  <a:lnTo>
                    <a:pt x="769" y="12"/>
                  </a:lnTo>
                  <a:lnTo>
                    <a:pt x="773" y="13"/>
                  </a:lnTo>
                  <a:lnTo>
                    <a:pt x="775" y="16"/>
                  </a:lnTo>
                  <a:lnTo>
                    <a:pt x="779" y="19"/>
                  </a:lnTo>
                  <a:lnTo>
                    <a:pt x="782" y="27"/>
                  </a:lnTo>
                  <a:lnTo>
                    <a:pt x="786" y="26"/>
                  </a:lnTo>
                  <a:lnTo>
                    <a:pt x="788" y="25"/>
                  </a:lnTo>
                  <a:lnTo>
                    <a:pt x="791" y="22"/>
                  </a:lnTo>
                  <a:lnTo>
                    <a:pt x="795" y="20"/>
                  </a:lnTo>
                  <a:lnTo>
                    <a:pt x="798" y="22"/>
                  </a:lnTo>
                  <a:lnTo>
                    <a:pt x="802" y="22"/>
                  </a:lnTo>
                  <a:lnTo>
                    <a:pt x="804" y="22"/>
                  </a:lnTo>
                  <a:lnTo>
                    <a:pt x="807" y="22"/>
                  </a:lnTo>
                  <a:lnTo>
                    <a:pt x="811" y="23"/>
                  </a:lnTo>
                  <a:lnTo>
                    <a:pt x="814" y="23"/>
                  </a:lnTo>
                  <a:lnTo>
                    <a:pt x="817" y="23"/>
                  </a:lnTo>
                  <a:lnTo>
                    <a:pt x="820" y="20"/>
                  </a:lnTo>
                  <a:lnTo>
                    <a:pt x="824" y="17"/>
                  </a:lnTo>
                  <a:lnTo>
                    <a:pt x="827" y="15"/>
                  </a:lnTo>
                  <a:lnTo>
                    <a:pt x="829" y="13"/>
                  </a:lnTo>
                  <a:lnTo>
                    <a:pt x="833" y="15"/>
                  </a:lnTo>
                  <a:lnTo>
                    <a:pt x="836" y="16"/>
                  </a:lnTo>
                  <a:lnTo>
                    <a:pt x="840" y="19"/>
                  </a:lnTo>
                  <a:lnTo>
                    <a:pt x="843" y="20"/>
                  </a:lnTo>
                  <a:lnTo>
                    <a:pt x="846" y="20"/>
                  </a:lnTo>
                  <a:lnTo>
                    <a:pt x="849" y="20"/>
                  </a:lnTo>
                  <a:lnTo>
                    <a:pt x="852" y="20"/>
                  </a:lnTo>
                  <a:lnTo>
                    <a:pt x="856" y="17"/>
                  </a:lnTo>
                  <a:lnTo>
                    <a:pt x="858" y="16"/>
                  </a:lnTo>
                  <a:lnTo>
                    <a:pt x="862" y="17"/>
                  </a:lnTo>
                  <a:lnTo>
                    <a:pt x="865" y="17"/>
                  </a:lnTo>
                  <a:lnTo>
                    <a:pt x="869" y="20"/>
                  </a:lnTo>
                  <a:lnTo>
                    <a:pt x="871" y="23"/>
                  </a:lnTo>
                  <a:lnTo>
                    <a:pt x="874" y="23"/>
                  </a:lnTo>
                  <a:lnTo>
                    <a:pt x="878" y="24"/>
                  </a:lnTo>
                  <a:lnTo>
                    <a:pt x="881" y="32"/>
                  </a:lnTo>
                  <a:lnTo>
                    <a:pt x="885" y="38"/>
                  </a:lnTo>
                  <a:lnTo>
                    <a:pt x="887" y="37"/>
                  </a:lnTo>
                  <a:lnTo>
                    <a:pt x="890" y="31"/>
                  </a:lnTo>
                  <a:lnTo>
                    <a:pt x="894" y="22"/>
                  </a:lnTo>
                  <a:lnTo>
                    <a:pt x="897" y="19"/>
                  </a:lnTo>
                  <a:lnTo>
                    <a:pt x="900" y="19"/>
                  </a:lnTo>
                  <a:lnTo>
                    <a:pt x="903" y="20"/>
                  </a:lnTo>
                  <a:lnTo>
                    <a:pt x="907" y="24"/>
                  </a:lnTo>
                  <a:lnTo>
                    <a:pt x="910" y="28"/>
                  </a:lnTo>
                  <a:lnTo>
                    <a:pt x="912" y="35"/>
                  </a:lnTo>
                  <a:lnTo>
                    <a:pt x="916" y="37"/>
                  </a:lnTo>
                  <a:lnTo>
                    <a:pt x="919" y="31"/>
                  </a:lnTo>
                  <a:lnTo>
                    <a:pt x="923" y="31"/>
                  </a:lnTo>
                  <a:lnTo>
                    <a:pt x="926" y="32"/>
                  </a:lnTo>
                  <a:lnTo>
                    <a:pt x="928" y="33"/>
                  </a:lnTo>
                  <a:lnTo>
                    <a:pt x="932" y="32"/>
                  </a:lnTo>
                  <a:lnTo>
                    <a:pt x="935" y="30"/>
                  </a:lnTo>
                  <a:lnTo>
                    <a:pt x="939" y="26"/>
                  </a:lnTo>
                  <a:lnTo>
                    <a:pt x="941" y="24"/>
                  </a:lnTo>
                  <a:lnTo>
                    <a:pt x="945" y="20"/>
                  </a:lnTo>
                  <a:lnTo>
                    <a:pt x="948" y="13"/>
                  </a:lnTo>
                  <a:lnTo>
                    <a:pt x="951" y="13"/>
                  </a:lnTo>
                  <a:lnTo>
                    <a:pt x="954" y="11"/>
                  </a:lnTo>
                  <a:lnTo>
                    <a:pt x="957" y="12"/>
                  </a:lnTo>
                  <a:lnTo>
                    <a:pt x="961" y="13"/>
                  </a:lnTo>
                  <a:lnTo>
                    <a:pt x="964" y="15"/>
                  </a:lnTo>
                  <a:lnTo>
                    <a:pt x="968" y="15"/>
                  </a:lnTo>
                  <a:lnTo>
                    <a:pt x="970" y="16"/>
                  </a:lnTo>
                  <a:lnTo>
                    <a:pt x="973" y="15"/>
                  </a:lnTo>
                  <a:lnTo>
                    <a:pt x="977" y="16"/>
                  </a:lnTo>
                  <a:lnTo>
                    <a:pt x="980" y="12"/>
                  </a:lnTo>
                  <a:lnTo>
                    <a:pt x="983" y="16"/>
                  </a:lnTo>
                  <a:lnTo>
                    <a:pt x="986" y="13"/>
                  </a:lnTo>
                  <a:lnTo>
                    <a:pt x="990" y="15"/>
                  </a:lnTo>
                  <a:lnTo>
                    <a:pt x="993" y="15"/>
                  </a:lnTo>
                  <a:lnTo>
                    <a:pt x="995" y="17"/>
                  </a:lnTo>
                  <a:lnTo>
                    <a:pt x="999" y="18"/>
                  </a:lnTo>
                  <a:lnTo>
                    <a:pt x="1002" y="18"/>
                  </a:lnTo>
                  <a:lnTo>
                    <a:pt x="1006" y="18"/>
                  </a:lnTo>
                  <a:lnTo>
                    <a:pt x="1009" y="17"/>
                  </a:lnTo>
                  <a:lnTo>
                    <a:pt x="1011" y="13"/>
                  </a:lnTo>
                  <a:lnTo>
                    <a:pt x="1015" y="15"/>
                  </a:lnTo>
                  <a:lnTo>
                    <a:pt x="1018" y="15"/>
                  </a:lnTo>
                  <a:lnTo>
                    <a:pt x="1022" y="15"/>
                  </a:lnTo>
                  <a:lnTo>
                    <a:pt x="1024" y="15"/>
                  </a:lnTo>
                  <a:lnTo>
                    <a:pt x="1028" y="18"/>
                  </a:lnTo>
                  <a:lnTo>
                    <a:pt x="1031" y="25"/>
                  </a:lnTo>
                  <a:lnTo>
                    <a:pt x="1034" y="30"/>
                  </a:lnTo>
                  <a:lnTo>
                    <a:pt x="1037" y="31"/>
                  </a:lnTo>
                  <a:lnTo>
                    <a:pt x="1040" y="28"/>
                  </a:lnTo>
                  <a:lnTo>
                    <a:pt x="1044" y="24"/>
                  </a:lnTo>
                  <a:lnTo>
                    <a:pt x="1047" y="27"/>
                  </a:lnTo>
                  <a:lnTo>
                    <a:pt x="1051" y="31"/>
                  </a:lnTo>
                  <a:lnTo>
                    <a:pt x="1053" y="35"/>
                  </a:lnTo>
                  <a:lnTo>
                    <a:pt x="1056" y="40"/>
                  </a:lnTo>
                  <a:lnTo>
                    <a:pt x="1060" y="42"/>
                  </a:lnTo>
                  <a:lnTo>
                    <a:pt x="1063" y="42"/>
                  </a:lnTo>
                  <a:lnTo>
                    <a:pt x="1066" y="40"/>
                  </a:lnTo>
                  <a:lnTo>
                    <a:pt x="1069" y="35"/>
                  </a:lnTo>
                  <a:lnTo>
                    <a:pt x="1072" y="28"/>
                  </a:lnTo>
                  <a:lnTo>
                    <a:pt x="1076" y="23"/>
                  </a:lnTo>
                  <a:lnTo>
                    <a:pt x="1078" y="25"/>
                  </a:lnTo>
                  <a:lnTo>
                    <a:pt x="1082" y="24"/>
                  </a:lnTo>
                  <a:lnTo>
                    <a:pt x="1085" y="25"/>
                  </a:lnTo>
                  <a:lnTo>
                    <a:pt x="1089" y="25"/>
                  </a:lnTo>
                  <a:lnTo>
                    <a:pt x="1092" y="28"/>
                  </a:lnTo>
                  <a:lnTo>
                    <a:pt x="1094" y="33"/>
                  </a:lnTo>
                  <a:lnTo>
                    <a:pt x="1098" y="35"/>
                  </a:lnTo>
                  <a:lnTo>
                    <a:pt x="1101" y="37"/>
                  </a:lnTo>
                  <a:lnTo>
                    <a:pt x="1105" y="37"/>
                  </a:lnTo>
                  <a:lnTo>
                    <a:pt x="1107" y="37"/>
                  </a:lnTo>
                  <a:lnTo>
                    <a:pt x="1110" y="35"/>
                  </a:lnTo>
                  <a:lnTo>
                    <a:pt x="1114" y="32"/>
                  </a:lnTo>
                  <a:lnTo>
                    <a:pt x="1117" y="33"/>
                  </a:lnTo>
                  <a:lnTo>
                    <a:pt x="1120" y="37"/>
                  </a:lnTo>
                  <a:lnTo>
                    <a:pt x="1123" y="39"/>
                  </a:lnTo>
                  <a:lnTo>
                    <a:pt x="1127" y="38"/>
                  </a:lnTo>
                  <a:lnTo>
                    <a:pt x="1130" y="39"/>
                  </a:lnTo>
                  <a:lnTo>
                    <a:pt x="1134" y="34"/>
                  </a:lnTo>
                  <a:lnTo>
                    <a:pt x="1136" y="26"/>
                  </a:lnTo>
                  <a:lnTo>
                    <a:pt x="1139" y="22"/>
                  </a:lnTo>
                  <a:lnTo>
                    <a:pt x="1143" y="19"/>
                  </a:lnTo>
                  <a:lnTo>
                    <a:pt x="1146" y="18"/>
                  </a:lnTo>
                  <a:lnTo>
                    <a:pt x="1149" y="15"/>
                  </a:lnTo>
                  <a:lnTo>
                    <a:pt x="1152" y="16"/>
                  </a:lnTo>
                  <a:lnTo>
                    <a:pt x="1155" y="17"/>
                  </a:lnTo>
                  <a:lnTo>
                    <a:pt x="1159" y="18"/>
                  </a:lnTo>
                  <a:lnTo>
                    <a:pt x="1161" y="13"/>
                  </a:lnTo>
                  <a:lnTo>
                    <a:pt x="1165" y="12"/>
                  </a:lnTo>
                  <a:lnTo>
                    <a:pt x="1168" y="12"/>
                  </a:lnTo>
                  <a:lnTo>
                    <a:pt x="1172" y="13"/>
                  </a:lnTo>
                  <a:lnTo>
                    <a:pt x="1175" y="13"/>
                  </a:lnTo>
                  <a:lnTo>
                    <a:pt x="1177" y="15"/>
                  </a:lnTo>
                  <a:lnTo>
                    <a:pt x="1181" y="19"/>
                  </a:lnTo>
                  <a:lnTo>
                    <a:pt x="1184" y="24"/>
                  </a:lnTo>
                  <a:lnTo>
                    <a:pt x="1188" y="24"/>
                  </a:lnTo>
                  <a:lnTo>
                    <a:pt x="1190" y="23"/>
                  </a:lnTo>
                  <a:lnTo>
                    <a:pt x="1193" y="19"/>
                  </a:lnTo>
                  <a:lnTo>
                    <a:pt x="1197" y="19"/>
                  </a:lnTo>
                  <a:lnTo>
                    <a:pt x="1200" y="20"/>
                  </a:lnTo>
                  <a:lnTo>
                    <a:pt x="1203" y="20"/>
                  </a:lnTo>
                  <a:lnTo>
                    <a:pt x="1206" y="24"/>
                  </a:lnTo>
                  <a:lnTo>
                    <a:pt x="1210" y="30"/>
                  </a:lnTo>
                  <a:lnTo>
                    <a:pt x="1213" y="27"/>
                  </a:lnTo>
                  <a:lnTo>
                    <a:pt x="1216" y="26"/>
                  </a:lnTo>
                  <a:lnTo>
                    <a:pt x="1219" y="27"/>
                  </a:lnTo>
                  <a:lnTo>
                    <a:pt x="1222" y="26"/>
                  </a:lnTo>
                  <a:lnTo>
                    <a:pt x="1226" y="25"/>
                  </a:lnTo>
                  <a:lnTo>
                    <a:pt x="1229" y="19"/>
                  </a:lnTo>
                  <a:lnTo>
                    <a:pt x="1231" y="23"/>
                  </a:lnTo>
                  <a:lnTo>
                    <a:pt x="1235" y="23"/>
                  </a:lnTo>
                  <a:lnTo>
                    <a:pt x="1238" y="23"/>
                  </a:lnTo>
                  <a:lnTo>
                    <a:pt x="1242" y="22"/>
                  </a:lnTo>
                  <a:lnTo>
                    <a:pt x="1244" y="24"/>
                  </a:lnTo>
                  <a:lnTo>
                    <a:pt x="1248" y="24"/>
                  </a:lnTo>
                  <a:lnTo>
                    <a:pt x="1251" y="22"/>
                  </a:lnTo>
                  <a:lnTo>
                    <a:pt x="1254" y="22"/>
                  </a:lnTo>
                  <a:lnTo>
                    <a:pt x="1258" y="20"/>
                  </a:lnTo>
                  <a:lnTo>
                    <a:pt x="1260" y="22"/>
                  </a:lnTo>
                  <a:lnTo>
                    <a:pt x="1264" y="19"/>
                  </a:lnTo>
                  <a:lnTo>
                    <a:pt x="1267" y="17"/>
                  </a:lnTo>
                  <a:lnTo>
                    <a:pt x="1271" y="17"/>
                  </a:lnTo>
                  <a:lnTo>
                    <a:pt x="1273" y="16"/>
                  </a:lnTo>
                  <a:lnTo>
                    <a:pt x="1276" y="12"/>
                  </a:lnTo>
                  <a:lnTo>
                    <a:pt x="1280" y="13"/>
                  </a:lnTo>
                  <a:lnTo>
                    <a:pt x="1283" y="15"/>
                  </a:lnTo>
                  <a:lnTo>
                    <a:pt x="1286" y="16"/>
                  </a:lnTo>
                  <a:lnTo>
                    <a:pt x="1289" y="16"/>
                  </a:lnTo>
                  <a:lnTo>
                    <a:pt x="1293" y="20"/>
                  </a:lnTo>
                  <a:lnTo>
                    <a:pt x="1296" y="19"/>
                  </a:lnTo>
                  <a:lnTo>
                    <a:pt x="1299" y="19"/>
                  </a:lnTo>
                  <a:lnTo>
                    <a:pt x="1302" y="16"/>
                  </a:lnTo>
                  <a:lnTo>
                    <a:pt x="1305" y="16"/>
                  </a:lnTo>
                  <a:lnTo>
                    <a:pt x="1309" y="16"/>
                  </a:lnTo>
                  <a:lnTo>
                    <a:pt x="1312" y="17"/>
                  </a:lnTo>
                  <a:lnTo>
                    <a:pt x="1314" y="17"/>
                  </a:lnTo>
                  <a:lnTo>
                    <a:pt x="1318" y="18"/>
                  </a:lnTo>
                  <a:lnTo>
                    <a:pt x="1321" y="23"/>
                  </a:lnTo>
                  <a:lnTo>
                    <a:pt x="1325" y="25"/>
                  </a:lnTo>
                  <a:lnTo>
                    <a:pt x="1327" y="28"/>
                  </a:lnTo>
                  <a:lnTo>
                    <a:pt x="1331" y="26"/>
                  </a:lnTo>
                  <a:lnTo>
                    <a:pt x="1334" y="24"/>
                  </a:lnTo>
                  <a:lnTo>
                    <a:pt x="1337" y="24"/>
                  </a:lnTo>
                  <a:lnTo>
                    <a:pt x="1341" y="24"/>
                  </a:lnTo>
                  <a:lnTo>
                    <a:pt x="1343" y="22"/>
                  </a:lnTo>
                  <a:lnTo>
                    <a:pt x="1347" y="19"/>
                  </a:lnTo>
                  <a:lnTo>
                    <a:pt x="1350" y="20"/>
                  </a:lnTo>
                  <a:lnTo>
                    <a:pt x="1354" y="16"/>
                  </a:lnTo>
                  <a:lnTo>
                    <a:pt x="1356" y="11"/>
                  </a:lnTo>
                  <a:lnTo>
                    <a:pt x="1359" y="15"/>
                  </a:lnTo>
                  <a:lnTo>
                    <a:pt x="1363" y="13"/>
                  </a:lnTo>
                  <a:lnTo>
                    <a:pt x="1366" y="12"/>
                  </a:lnTo>
                  <a:lnTo>
                    <a:pt x="1369" y="13"/>
                  </a:lnTo>
                  <a:lnTo>
                    <a:pt x="1372" y="15"/>
                  </a:lnTo>
                  <a:lnTo>
                    <a:pt x="1375" y="13"/>
                  </a:lnTo>
                  <a:lnTo>
                    <a:pt x="1379" y="13"/>
                  </a:lnTo>
                  <a:lnTo>
                    <a:pt x="1382" y="15"/>
                  </a:lnTo>
                  <a:lnTo>
                    <a:pt x="1385" y="15"/>
                  </a:lnTo>
                  <a:lnTo>
                    <a:pt x="1388" y="15"/>
                  </a:lnTo>
                  <a:lnTo>
                    <a:pt x="1392" y="15"/>
                  </a:lnTo>
                  <a:lnTo>
                    <a:pt x="1395" y="16"/>
                  </a:lnTo>
                  <a:lnTo>
                    <a:pt x="1397" y="16"/>
                  </a:lnTo>
                  <a:lnTo>
                    <a:pt x="1401" y="15"/>
                  </a:lnTo>
                  <a:lnTo>
                    <a:pt x="1404" y="11"/>
                  </a:lnTo>
                  <a:lnTo>
                    <a:pt x="1408" y="12"/>
                  </a:lnTo>
                  <a:lnTo>
                    <a:pt x="1410" y="12"/>
                  </a:lnTo>
                  <a:lnTo>
                    <a:pt x="1413" y="12"/>
                  </a:lnTo>
                  <a:lnTo>
                    <a:pt x="1417" y="15"/>
                  </a:lnTo>
                  <a:lnTo>
                    <a:pt x="1420" y="22"/>
                  </a:lnTo>
                  <a:lnTo>
                    <a:pt x="1424" y="26"/>
                  </a:lnTo>
                  <a:lnTo>
                    <a:pt x="1426" y="30"/>
                  </a:lnTo>
                  <a:lnTo>
                    <a:pt x="1430" y="32"/>
                  </a:lnTo>
                  <a:lnTo>
                    <a:pt x="1433" y="28"/>
                  </a:lnTo>
                  <a:lnTo>
                    <a:pt x="1437" y="30"/>
                  </a:lnTo>
                  <a:lnTo>
                    <a:pt x="1439" y="30"/>
                  </a:lnTo>
                  <a:lnTo>
                    <a:pt x="1442" y="30"/>
                  </a:lnTo>
                  <a:lnTo>
                    <a:pt x="1446" y="28"/>
                  </a:lnTo>
                  <a:lnTo>
                    <a:pt x="1449" y="23"/>
                  </a:lnTo>
                  <a:lnTo>
                    <a:pt x="1452" y="23"/>
                  </a:lnTo>
                  <a:lnTo>
                    <a:pt x="1455" y="22"/>
                  </a:lnTo>
                  <a:lnTo>
                    <a:pt x="1458" y="22"/>
                  </a:lnTo>
                  <a:lnTo>
                    <a:pt x="1462" y="19"/>
                  </a:lnTo>
                  <a:lnTo>
                    <a:pt x="1465" y="17"/>
                  </a:lnTo>
                  <a:lnTo>
                    <a:pt x="1468" y="16"/>
                  </a:lnTo>
                  <a:lnTo>
                    <a:pt x="1471" y="18"/>
                  </a:lnTo>
                  <a:lnTo>
                    <a:pt x="1475" y="22"/>
                  </a:lnTo>
                  <a:lnTo>
                    <a:pt x="1478" y="25"/>
                  </a:lnTo>
                  <a:lnTo>
                    <a:pt x="1480" y="28"/>
                  </a:lnTo>
                  <a:lnTo>
                    <a:pt x="1484" y="30"/>
                  </a:lnTo>
                  <a:lnTo>
                    <a:pt x="1487" y="30"/>
                  </a:lnTo>
                  <a:lnTo>
                    <a:pt x="1491" y="31"/>
                  </a:lnTo>
                  <a:lnTo>
                    <a:pt x="1493" y="34"/>
                  </a:lnTo>
                  <a:lnTo>
                    <a:pt x="1496" y="37"/>
                  </a:lnTo>
                  <a:lnTo>
                    <a:pt x="1500" y="35"/>
                  </a:lnTo>
                  <a:lnTo>
                    <a:pt x="1503" y="37"/>
                  </a:lnTo>
                  <a:lnTo>
                    <a:pt x="1507" y="37"/>
                  </a:lnTo>
                  <a:lnTo>
                    <a:pt x="1509" y="39"/>
                  </a:lnTo>
                  <a:lnTo>
                    <a:pt x="1513" y="42"/>
                  </a:lnTo>
                  <a:lnTo>
                    <a:pt x="1516" y="42"/>
                  </a:lnTo>
                  <a:lnTo>
                    <a:pt x="1519" y="43"/>
                  </a:lnTo>
                  <a:lnTo>
                    <a:pt x="1522" y="43"/>
                  </a:lnTo>
                  <a:lnTo>
                    <a:pt x="1525" y="43"/>
                  </a:lnTo>
                  <a:lnTo>
                    <a:pt x="1529" y="43"/>
                  </a:lnTo>
                  <a:lnTo>
                    <a:pt x="1532" y="43"/>
                  </a:lnTo>
                  <a:lnTo>
                    <a:pt x="1534" y="41"/>
                  </a:lnTo>
                  <a:lnTo>
                    <a:pt x="1538" y="40"/>
                  </a:lnTo>
                  <a:lnTo>
                    <a:pt x="1541" y="37"/>
                  </a:lnTo>
                  <a:lnTo>
                    <a:pt x="1545" y="31"/>
                  </a:lnTo>
                  <a:lnTo>
                    <a:pt x="1548" y="32"/>
                  </a:lnTo>
                  <a:lnTo>
                    <a:pt x="1551" y="32"/>
                  </a:lnTo>
                  <a:lnTo>
                    <a:pt x="1554" y="32"/>
                  </a:lnTo>
                  <a:lnTo>
                    <a:pt x="1558" y="32"/>
                  </a:lnTo>
                  <a:lnTo>
                    <a:pt x="1561" y="33"/>
                  </a:lnTo>
                  <a:lnTo>
                    <a:pt x="1563" y="33"/>
                  </a:lnTo>
                  <a:lnTo>
                    <a:pt x="1567" y="31"/>
                  </a:lnTo>
                  <a:lnTo>
                    <a:pt x="1570" y="28"/>
                  </a:lnTo>
                  <a:lnTo>
                    <a:pt x="1574" y="26"/>
                  </a:lnTo>
                  <a:lnTo>
                    <a:pt x="1576" y="24"/>
                  </a:lnTo>
                  <a:lnTo>
                    <a:pt x="1579" y="26"/>
                  </a:lnTo>
                  <a:lnTo>
                    <a:pt x="1583" y="25"/>
                  </a:lnTo>
                  <a:lnTo>
                    <a:pt x="1586" y="26"/>
                  </a:lnTo>
                  <a:lnTo>
                    <a:pt x="1590" y="27"/>
                  </a:lnTo>
                  <a:lnTo>
                    <a:pt x="1592" y="31"/>
                  </a:lnTo>
                  <a:lnTo>
                    <a:pt x="1596" y="27"/>
                  </a:lnTo>
                  <a:lnTo>
                    <a:pt x="1599" y="24"/>
                  </a:lnTo>
                  <a:lnTo>
                    <a:pt x="1602" y="15"/>
                  </a:lnTo>
                  <a:lnTo>
                    <a:pt x="1605" y="11"/>
                  </a:lnTo>
                  <a:lnTo>
                    <a:pt x="1608" y="9"/>
                  </a:lnTo>
                  <a:lnTo>
                    <a:pt x="1612" y="9"/>
                  </a:lnTo>
                  <a:lnTo>
                    <a:pt x="1615" y="9"/>
                  </a:lnTo>
                  <a:lnTo>
                    <a:pt x="1617" y="10"/>
                  </a:lnTo>
                  <a:lnTo>
                    <a:pt x="1621" y="10"/>
                  </a:lnTo>
                  <a:lnTo>
                    <a:pt x="1624" y="10"/>
                  </a:lnTo>
                  <a:lnTo>
                    <a:pt x="1628" y="11"/>
                  </a:lnTo>
                  <a:lnTo>
                    <a:pt x="1631" y="11"/>
                  </a:lnTo>
                  <a:lnTo>
                    <a:pt x="1634" y="11"/>
                  </a:lnTo>
                  <a:lnTo>
                    <a:pt x="1637" y="11"/>
                  </a:lnTo>
                  <a:lnTo>
                    <a:pt x="1640" y="8"/>
                  </a:lnTo>
                  <a:lnTo>
                    <a:pt x="1644" y="8"/>
                  </a:lnTo>
                  <a:lnTo>
                    <a:pt x="1646" y="9"/>
                  </a:lnTo>
                  <a:lnTo>
                    <a:pt x="1650" y="8"/>
                  </a:lnTo>
                  <a:lnTo>
                    <a:pt x="1653" y="9"/>
                  </a:lnTo>
                  <a:lnTo>
                    <a:pt x="1657" y="9"/>
                  </a:lnTo>
                  <a:lnTo>
                    <a:pt x="1659" y="9"/>
                  </a:lnTo>
                  <a:lnTo>
                    <a:pt x="1662" y="9"/>
                  </a:lnTo>
                  <a:lnTo>
                    <a:pt x="1666" y="10"/>
                  </a:lnTo>
                  <a:lnTo>
                    <a:pt x="1669" y="11"/>
                  </a:lnTo>
                  <a:lnTo>
                    <a:pt x="1673" y="16"/>
                  </a:lnTo>
                  <a:lnTo>
                    <a:pt x="1675" y="11"/>
                  </a:lnTo>
                  <a:lnTo>
                    <a:pt x="1678" y="11"/>
                  </a:lnTo>
                  <a:lnTo>
                    <a:pt x="1682" y="11"/>
                  </a:lnTo>
                  <a:lnTo>
                    <a:pt x="1685" y="12"/>
                  </a:lnTo>
                  <a:lnTo>
                    <a:pt x="1688" y="12"/>
                  </a:lnTo>
                  <a:lnTo>
                    <a:pt x="1691" y="12"/>
                  </a:lnTo>
                  <a:lnTo>
                    <a:pt x="1695" y="12"/>
                  </a:lnTo>
                  <a:lnTo>
                    <a:pt x="1698" y="15"/>
                  </a:lnTo>
                  <a:lnTo>
                    <a:pt x="1700" y="15"/>
                  </a:lnTo>
                  <a:lnTo>
                    <a:pt x="1704" y="17"/>
                  </a:lnTo>
                  <a:lnTo>
                    <a:pt x="1707" y="19"/>
                  </a:lnTo>
                  <a:lnTo>
                    <a:pt x="1711" y="17"/>
                  </a:lnTo>
                  <a:lnTo>
                    <a:pt x="1714" y="15"/>
                  </a:lnTo>
                  <a:lnTo>
                    <a:pt x="1716" y="17"/>
                  </a:lnTo>
                  <a:lnTo>
                    <a:pt x="1720" y="19"/>
                  </a:lnTo>
                  <a:lnTo>
                    <a:pt x="1723" y="18"/>
                  </a:lnTo>
                  <a:lnTo>
                    <a:pt x="1727" y="17"/>
                  </a:lnTo>
                  <a:lnTo>
                    <a:pt x="1729" y="20"/>
                  </a:lnTo>
                  <a:lnTo>
                    <a:pt x="1733" y="25"/>
                  </a:lnTo>
                  <a:lnTo>
                    <a:pt x="1736" y="27"/>
                  </a:lnTo>
                  <a:lnTo>
                    <a:pt x="1740" y="28"/>
                  </a:lnTo>
                  <a:lnTo>
                    <a:pt x="1742" y="31"/>
                  </a:lnTo>
                  <a:lnTo>
                    <a:pt x="1745" y="33"/>
                  </a:lnTo>
                  <a:lnTo>
                    <a:pt x="1749" y="33"/>
                  </a:lnTo>
                  <a:lnTo>
                    <a:pt x="1752" y="39"/>
                  </a:lnTo>
                  <a:lnTo>
                    <a:pt x="1756" y="39"/>
                  </a:lnTo>
                  <a:lnTo>
                    <a:pt x="1758" y="35"/>
                  </a:lnTo>
                  <a:lnTo>
                    <a:pt x="1761" y="37"/>
                  </a:lnTo>
                  <a:lnTo>
                    <a:pt x="1765" y="35"/>
                  </a:lnTo>
                  <a:lnTo>
                    <a:pt x="1768" y="38"/>
                  </a:lnTo>
                  <a:lnTo>
                    <a:pt x="1771" y="39"/>
                  </a:lnTo>
                  <a:lnTo>
                    <a:pt x="1774" y="35"/>
                  </a:lnTo>
                  <a:lnTo>
                    <a:pt x="1778" y="35"/>
                  </a:lnTo>
                  <a:lnTo>
                    <a:pt x="1781" y="35"/>
                  </a:lnTo>
                  <a:lnTo>
                    <a:pt x="1783" y="37"/>
                  </a:lnTo>
                  <a:lnTo>
                    <a:pt x="1787" y="37"/>
                  </a:lnTo>
                  <a:lnTo>
                    <a:pt x="1790" y="37"/>
                  </a:lnTo>
                  <a:lnTo>
                    <a:pt x="1794" y="38"/>
                  </a:lnTo>
                  <a:lnTo>
                    <a:pt x="1797" y="38"/>
                  </a:lnTo>
                  <a:lnTo>
                    <a:pt x="1799" y="34"/>
                  </a:lnTo>
                  <a:lnTo>
                    <a:pt x="1803" y="33"/>
                  </a:lnTo>
                  <a:lnTo>
                    <a:pt x="1806" y="33"/>
                  </a:lnTo>
                  <a:lnTo>
                    <a:pt x="1810" y="31"/>
                  </a:lnTo>
                  <a:lnTo>
                    <a:pt x="1812" y="28"/>
                  </a:lnTo>
                  <a:lnTo>
                    <a:pt x="1816" y="30"/>
                  </a:lnTo>
                  <a:lnTo>
                    <a:pt x="1819" y="30"/>
                  </a:lnTo>
                  <a:lnTo>
                    <a:pt x="1822" y="31"/>
                  </a:lnTo>
                  <a:lnTo>
                    <a:pt x="1825" y="31"/>
                  </a:lnTo>
                  <a:lnTo>
                    <a:pt x="1828" y="28"/>
                  </a:lnTo>
                  <a:lnTo>
                    <a:pt x="1832" y="24"/>
                  </a:lnTo>
                  <a:lnTo>
                    <a:pt x="1835" y="22"/>
                  </a:lnTo>
                  <a:lnTo>
                    <a:pt x="1839" y="20"/>
                  </a:lnTo>
                  <a:lnTo>
                    <a:pt x="1841" y="15"/>
                  </a:lnTo>
                  <a:lnTo>
                    <a:pt x="1844" y="13"/>
                  </a:lnTo>
                  <a:lnTo>
                    <a:pt x="1848" y="17"/>
                  </a:lnTo>
                  <a:lnTo>
                    <a:pt x="1851" y="19"/>
                  </a:lnTo>
                  <a:lnTo>
                    <a:pt x="1854" y="19"/>
                  </a:lnTo>
                  <a:lnTo>
                    <a:pt x="1857" y="23"/>
                  </a:lnTo>
                  <a:lnTo>
                    <a:pt x="1861" y="23"/>
                  </a:lnTo>
                  <a:lnTo>
                    <a:pt x="1864" y="20"/>
                  </a:lnTo>
                  <a:lnTo>
                    <a:pt x="1866" y="18"/>
                  </a:lnTo>
                  <a:lnTo>
                    <a:pt x="1870" y="16"/>
                  </a:lnTo>
                  <a:lnTo>
                    <a:pt x="1873" y="15"/>
                  </a:lnTo>
                  <a:lnTo>
                    <a:pt x="1877" y="10"/>
                  </a:lnTo>
                  <a:lnTo>
                    <a:pt x="1880" y="7"/>
                  </a:lnTo>
                  <a:lnTo>
                    <a:pt x="1882" y="8"/>
                  </a:lnTo>
                  <a:lnTo>
                    <a:pt x="1886" y="8"/>
                  </a:lnTo>
                  <a:lnTo>
                    <a:pt x="1889" y="8"/>
                  </a:lnTo>
                  <a:lnTo>
                    <a:pt x="1893" y="10"/>
                  </a:lnTo>
                  <a:lnTo>
                    <a:pt x="1895" y="9"/>
                  </a:lnTo>
                  <a:lnTo>
                    <a:pt x="1899" y="10"/>
                  </a:lnTo>
                  <a:lnTo>
                    <a:pt x="1902" y="12"/>
                  </a:lnTo>
                  <a:lnTo>
                    <a:pt x="1905" y="9"/>
                  </a:lnTo>
                  <a:lnTo>
                    <a:pt x="1908" y="10"/>
                  </a:lnTo>
                  <a:lnTo>
                    <a:pt x="1911" y="10"/>
                  </a:lnTo>
                  <a:lnTo>
                    <a:pt x="1915" y="10"/>
                  </a:lnTo>
                  <a:lnTo>
                    <a:pt x="1918" y="10"/>
                  </a:lnTo>
                  <a:lnTo>
                    <a:pt x="1922" y="11"/>
                  </a:lnTo>
                  <a:lnTo>
                    <a:pt x="1924" y="11"/>
                  </a:lnTo>
                  <a:lnTo>
                    <a:pt x="1927" y="11"/>
                  </a:lnTo>
                  <a:lnTo>
                    <a:pt x="1931" y="11"/>
                  </a:lnTo>
                  <a:lnTo>
                    <a:pt x="1934" y="12"/>
                  </a:lnTo>
                  <a:lnTo>
                    <a:pt x="1937" y="12"/>
                  </a:lnTo>
                  <a:lnTo>
                    <a:pt x="1940" y="16"/>
                  </a:lnTo>
                  <a:lnTo>
                    <a:pt x="1943" y="19"/>
                  </a:lnTo>
                  <a:lnTo>
                    <a:pt x="1947" y="22"/>
                  </a:lnTo>
                  <a:lnTo>
                    <a:pt x="1949" y="24"/>
                  </a:lnTo>
                  <a:lnTo>
                    <a:pt x="1953" y="24"/>
                  </a:lnTo>
                  <a:lnTo>
                    <a:pt x="1956" y="28"/>
                  </a:lnTo>
                  <a:lnTo>
                    <a:pt x="1960" y="31"/>
                  </a:lnTo>
                  <a:lnTo>
                    <a:pt x="1963" y="34"/>
                  </a:lnTo>
                  <a:lnTo>
                    <a:pt x="1965" y="34"/>
                  </a:lnTo>
                  <a:lnTo>
                    <a:pt x="1969" y="34"/>
                  </a:lnTo>
                  <a:lnTo>
                    <a:pt x="1972" y="35"/>
                  </a:lnTo>
                  <a:lnTo>
                    <a:pt x="1976" y="33"/>
                  </a:lnTo>
                  <a:lnTo>
                    <a:pt x="1978" y="33"/>
                  </a:lnTo>
                  <a:lnTo>
                    <a:pt x="1981" y="32"/>
                  </a:lnTo>
                  <a:lnTo>
                    <a:pt x="1985" y="31"/>
                  </a:lnTo>
                  <a:lnTo>
                    <a:pt x="1988" y="32"/>
                  </a:lnTo>
                  <a:lnTo>
                    <a:pt x="1991" y="33"/>
                  </a:lnTo>
                  <a:lnTo>
                    <a:pt x="1994" y="32"/>
                  </a:lnTo>
                  <a:lnTo>
                    <a:pt x="1998" y="32"/>
                  </a:lnTo>
                  <a:lnTo>
                    <a:pt x="2001" y="33"/>
                  </a:lnTo>
                  <a:lnTo>
                    <a:pt x="2005" y="33"/>
                  </a:lnTo>
                  <a:lnTo>
                    <a:pt x="2007" y="33"/>
                  </a:lnTo>
                  <a:lnTo>
                    <a:pt x="2010" y="31"/>
                  </a:lnTo>
                  <a:lnTo>
                    <a:pt x="2014" y="30"/>
                  </a:lnTo>
                  <a:lnTo>
                    <a:pt x="2017" y="31"/>
                  </a:lnTo>
                  <a:lnTo>
                    <a:pt x="2019" y="28"/>
                  </a:lnTo>
                  <a:lnTo>
                    <a:pt x="2023" y="24"/>
                  </a:lnTo>
                  <a:lnTo>
                    <a:pt x="2026" y="19"/>
                  </a:lnTo>
                  <a:lnTo>
                    <a:pt x="2030" y="22"/>
                  </a:lnTo>
                  <a:lnTo>
                    <a:pt x="2032" y="22"/>
                  </a:lnTo>
                  <a:lnTo>
                    <a:pt x="2036" y="20"/>
                  </a:lnTo>
                  <a:lnTo>
                    <a:pt x="2039" y="22"/>
                  </a:lnTo>
                  <a:lnTo>
                    <a:pt x="2043" y="23"/>
                  </a:lnTo>
                  <a:lnTo>
                    <a:pt x="2046" y="26"/>
                  </a:lnTo>
                  <a:lnTo>
                    <a:pt x="2048" y="30"/>
                  </a:lnTo>
                  <a:lnTo>
                    <a:pt x="2052" y="32"/>
                  </a:lnTo>
                  <a:lnTo>
                    <a:pt x="2055" y="32"/>
                  </a:lnTo>
                  <a:lnTo>
                    <a:pt x="2059" y="33"/>
                  </a:lnTo>
                  <a:lnTo>
                    <a:pt x="2061" y="33"/>
                  </a:lnTo>
                  <a:lnTo>
                    <a:pt x="2064" y="33"/>
                  </a:lnTo>
                  <a:lnTo>
                    <a:pt x="2068" y="30"/>
                  </a:lnTo>
                  <a:lnTo>
                    <a:pt x="2071" y="23"/>
                  </a:lnTo>
                  <a:lnTo>
                    <a:pt x="2074" y="19"/>
                  </a:lnTo>
                  <a:lnTo>
                    <a:pt x="2077" y="16"/>
                  </a:lnTo>
                  <a:lnTo>
                    <a:pt x="2081" y="15"/>
                  </a:lnTo>
                  <a:lnTo>
                    <a:pt x="2084" y="16"/>
                  </a:lnTo>
                  <a:lnTo>
                    <a:pt x="2087" y="16"/>
                  </a:lnTo>
                  <a:lnTo>
                    <a:pt x="2090" y="16"/>
                  </a:lnTo>
                  <a:lnTo>
                    <a:pt x="2093" y="17"/>
                  </a:lnTo>
                  <a:lnTo>
                    <a:pt x="2097" y="17"/>
                  </a:lnTo>
                  <a:lnTo>
                    <a:pt x="2100" y="17"/>
                  </a:lnTo>
                  <a:lnTo>
                    <a:pt x="2102" y="17"/>
                  </a:lnTo>
                  <a:lnTo>
                    <a:pt x="2106" y="18"/>
                  </a:lnTo>
                  <a:lnTo>
                    <a:pt x="2109" y="18"/>
                  </a:lnTo>
                  <a:lnTo>
                    <a:pt x="2113" y="18"/>
                  </a:lnTo>
                  <a:lnTo>
                    <a:pt x="2115" y="18"/>
                  </a:lnTo>
                  <a:lnTo>
                    <a:pt x="2119" y="18"/>
                  </a:lnTo>
                  <a:lnTo>
                    <a:pt x="2122" y="18"/>
                  </a:lnTo>
                  <a:lnTo>
                    <a:pt x="2125" y="13"/>
                  </a:lnTo>
                  <a:lnTo>
                    <a:pt x="2129" y="9"/>
                  </a:lnTo>
                  <a:lnTo>
                    <a:pt x="2131" y="10"/>
                  </a:lnTo>
                  <a:lnTo>
                    <a:pt x="2135" y="10"/>
                  </a:lnTo>
                  <a:lnTo>
                    <a:pt x="2138" y="13"/>
                  </a:lnTo>
                  <a:lnTo>
                    <a:pt x="2142" y="19"/>
                  </a:lnTo>
                  <a:lnTo>
                    <a:pt x="2144" y="23"/>
                  </a:lnTo>
                  <a:lnTo>
                    <a:pt x="2147" y="25"/>
                  </a:lnTo>
                  <a:lnTo>
                    <a:pt x="2151" y="22"/>
                  </a:lnTo>
                  <a:lnTo>
                    <a:pt x="2154" y="22"/>
                  </a:lnTo>
                  <a:lnTo>
                    <a:pt x="2157" y="22"/>
                  </a:lnTo>
                  <a:lnTo>
                    <a:pt x="2160" y="22"/>
                  </a:lnTo>
                  <a:lnTo>
                    <a:pt x="2164" y="22"/>
                  </a:lnTo>
                  <a:lnTo>
                    <a:pt x="2167" y="23"/>
                  </a:lnTo>
                  <a:lnTo>
                    <a:pt x="2170" y="20"/>
                  </a:lnTo>
                  <a:lnTo>
                    <a:pt x="2173" y="22"/>
                  </a:lnTo>
                  <a:lnTo>
                    <a:pt x="2176" y="19"/>
                  </a:lnTo>
                  <a:lnTo>
                    <a:pt x="2180" y="18"/>
                  </a:lnTo>
                  <a:lnTo>
                    <a:pt x="2183" y="17"/>
                  </a:lnTo>
                  <a:lnTo>
                    <a:pt x="2185" y="13"/>
                  </a:lnTo>
                  <a:lnTo>
                    <a:pt x="2189" y="15"/>
                  </a:lnTo>
                  <a:lnTo>
                    <a:pt x="2192" y="16"/>
                  </a:lnTo>
                  <a:lnTo>
                    <a:pt x="2196" y="20"/>
                  </a:lnTo>
                  <a:lnTo>
                    <a:pt x="2198" y="25"/>
                  </a:lnTo>
                  <a:lnTo>
                    <a:pt x="2202" y="26"/>
                  </a:lnTo>
                  <a:lnTo>
                    <a:pt x="2205" y="27"/>
                  </a:lnTo>
                  <a:lnTo>
                    <a:pt x="2208" y="25"/>
                  </a:lnTo>
                  <a:lnTo>
                    <a:pt x="2212" y="25"/>
                  </a:lnTo>
                  <a:lnTo>
                    <a:pt x="2214" y="26"/>
                  </a:lnTo>
                  <a:lnTo>
                    <a:pt x="2218" y="26"/>
                  </a:lnTo>
                  <a:lnTo>
                    <a:pt x="2221" y="28"/>
                  </a:lnTo>
                  <a:lnTo>
                    <a:pt x="2225" y="28"/>
                  </a:lnTo>
                  <a:lnTo>
                    <a:pt x="2227" y="27"/>
                  </a:lnTo>
                  <a:lnTo>
                    <a:pt x="2230" y="28"/>
                  </a:lnTo>
                  <a:lnTo>
                    <a:pt x="2234" y="34"/>
                  </a:lnTo>
                  <a:lnTo>
                    <a:pt x="2237" y="35"/>
                  </a:lnTo>
                  <a:lnTo>
                    <a:pt x="2240" y="37"/>
                  </a:lnTo>
                  <a:lnTo>
                    <a:pt x="2243" y="35"/>
                  </a:lnTo>
                  <a:lnTo>
                    <a:pt x="2246" y="34"/>
                  </a:lnTo>
                  <a:lnTo>
                    <a:pt x="2250" y="35"/>
                  </a:lnTo>
                  <a:lnTo>
                    <a:pt x="2253" y="34"/>
                  </a:lnTo>
                  <a:lnTo>
                    <a:pt x="2256" y="35"/>
                  </a:lnTo>
                  <a:lnTo>
                    <a:pt x="2259" y="35"/>
                  </a:lnTo>
                  <a:lnTo>
                    <a:pt x="2263" y="35"/>
                  </a:lnTo>
                  <a:lnTo>
                    <a:pt x="2266" y="35"/>
                  </a:lnTo>
                  <a:lnTo>
                    <a:pt x="2268" y="35"/>
                  </a:lnTo>
                  <a:lnTo>
                    <a:pt x="2272" y="35"/>
                  </a:lnTo>
                  <a:lnTo>
                    <a:pt x="2275" y="35"/>
                  </a:lnTo>
                  <a:lnTo>
                    <a:pt x="2279" y="35"/>
                  </a:lnTo>
                  <a:lnTo>
                    <a:pt x="2281" y="35"/>
                  </a:lnTo>
                  <a:lnTo>
                    <a:pt x="2284" y="35"/>
                  </a:lnTo>
                  <a:lnTo>
                    <a:pt x="2288" y="38"/>
                  </a:lnTo>
                  <a:lnTo>
                    <a:pt x="2291" y="41"/>
                  </a:lnTo>
                  <a:lnTo>
                    <a:pt x="2295" y="39"/>
                  </a:lnTo>
                  <a:lnTo>
                    <a:pt x="2297" y="35"/>
                  </a:lnTo>
                  <a:lnTo>
                    <a:pt x="2301" y="34"/>
                  </a:lnTo>
                  <a:lnTo>
                    <a:pt x="2304" y="28"/>
                  </a:lnTo>
                  <a:lnTo>
                    <a:pt x="2308" y="26"/>
                  </a:lnTo>
                  <a:lnTo>
                    <a:pt x="2310" y="25"/>
                  </a:lnTo>
                  <a:lnTo>
                    <a:pt x="2313" y="23"/>
                  </a:lnTo>
                  <a:lnTo>
                    <a:pt x="2317" y="23"/>
                  </a:lnTo>
                  <a:lnTo>
                    <a:pt x="2320" y="22"/>
                  </a:lnTo>
                  <a:lnTo>
                    <a:pt x="2322" y="19"/>
                  </a:lnTo>
                  <a:lnTo>
                    <a:pt x="2326" y="19"/>
                  </a:lnTo>
                  <a:lnTo>
                    <a:pt x="2329" y="22"/>
                  </a:lnTo>
                  <a:lnTo>
                    <a:pt x="2333" y="22"/>
                  </a:lnTo>
                  <a:lnTo>
                    <a:pt x="2336" y="22"/>
                  </a:lnTo>
                  <a:lnTo>
                    <a:pt x="2339" y="24"/>
                  </a:lnTo>
                  <a:lnTo>
                    <a:pt x="2342" y="27"/>
                  </a:lnTo>
                  <a:lnTo>
                    <a:pt x="2346" y="27"/>
                  </a:lnTo>
                  <a:lnTo>
                    <a:pt x="2349" y="26"/>
                  </a:lnTo>
                  <a:lnTo>
                    <a:pt x="2351" y="26"/>
                  </a:lnTo>
                  <a:lnTo>
                    <a:pt x="2355" y="22"/>
                  </a:lnTo>
                  <a:lnTo>
                    <a:pt x="2358" y="16"/>
                  </a:lnTo>
                  <a:lnTo>
                    <a:pt x="2362" y="13"/>
                  </a:lnTo>
                  <a:lnTo>
                    <a:pt x="2364" y="13"/>
                  </a:lnTo>
                  <a:lnTo>
                    <a:pt x="2367" y="13"/>
                  </a:lnTo>
                  <a:lnTo>
                    <a:pt x="2371" y="11"/>
                  </a:lnTo>
                  <a:lnTo>
                    <a:pt x="2374" y="8"/>
                  </a:lnTo>
                  <a:lnTo>
                    <a:pt x="2378" y="8"/>
                  </a:lnTo>
                  <a:lnTo>
                    <a:pt x="2380" y="10"/>
                  </a:lnTo>
                  <a:lnTo>
                    <a:pt x="2384" y="8"/>
                  </a:lnTo>
                  <a:lnTo>
                    <a:pt x="2387" y="3"/>
                  </a:lnTo>
                  <a:lnTo>
                    <a:pt x="2390" y="2"/>
                  </a:lnTo>
                  <a:lnTo>
                    <a:pt x="2393" y="0"/>
                  </a:lnTo>
                  <a:lnTo>
                    <a:pt x="2396" y="0"/>
                  </a:lnTo>
                  <a:lnTo>
                    <a:pt x="2400" y="3"/>
                  </a:lnTo>
                  <a:lnTo>
                    <a:pt x="2403" y="3"/>
                  </a:lnTo>
                  <a:lnTo>
                    <a:pt x="2405" y="3"/>
                  </a:lnTo>
                  <a:lnTo>
                    <a:pt x="2409" y="3"/>
                  </a:lnTo>
                  <a:lnTo>
                    <a:pt x="2412" y="3"/>
                  </a:lnTo>
                  <a:lnTo>
                    <a:pt x="2416" y="3"/>
                  </a:lnTo>
                  <a:lnTo>
                    <a:pt x="2419" y="3"/>
                  </a:lnTo>
                  <a:lnTo>
                    <a:pt x="2422" y="3"/>
                  </a:lnTo>
                  <a:lnTo>
                    <a:pt x="2425" y="3"/>
                  </a:lnTo>
                  <a:lnTo>
                    <a:pt x="2428" y="3"/>
                  </a:lnTo>
                  <a:lnTo>
                    <a:pt x="2432" y="7"/>
                  </a:lnTo>
                  <a:lnTo>
                    <a:pt x="2434" y="9"/>
                  </a:lnTo>
                  <a:lnTo>
                    <a:pt x="2438" y="10"/>
                  </a:lnTo>
                  <a:lnTo>
                    <a:pt x="2441" y="13"/>
                  </a:lnTo>
                  <a:lnTo>
                    <a:pt x="2445" y="13"/>
                  </a:lnTo>
                  <a:lnTo>
                    <a:pt x="2447" y="19"/>
                  </a:lnTo>
                  <a:lnTo>
                    <a:pt x="2450" y="24"/>
                  </a:lnTo>
                  <a:lnTo>
                    <a:pt x="2454" y="22"/>
                  </a:lnTo>
                  <a:lnTo>
                    <a:pt x="2457" y="22"/>
                  </a:lnTo>
                  <a:lnTo>
                    <a:pt x="2461" y="24"/>
                  </a:lnTo>
                  <a:lnTo>
                    <a:pt x="2463" y="23"/>
                  </a:lnTo>
                  <a:lnTo>
                    <a:pt x="2467" y="24"/>
                  </a:lnTo>
                  <a:lnTo>
                    <a:pt x="2470" y="23"/>
                  </a:lnTo>
                  <a:lnTo>
                    <a:pt x="2473" y="24"/>
                  </a:lnTo>
                  <a:lnTo>
                    <a:pt x="2476" y="24"/>
                  </a:lnTo>
                  <a:lnTo>
                    <a:pt x="2479" y="24"/>
                  </a:lnTo>
                  <a:lnTo>
                    <a:pt x="2483" y="24"/>
                  </a:lnTo>
                  <a:lnTo>
                    <a:pt x="2486" y="24"/>
                  </a:lnTo>
                  <a:lnTo>
                    <a:pt x="2488" y="24"/>
                  </a:lnTo>
                  <a:lnTo>
                    <a:pt x="2492" y="24"/>
                  </a:lnTo>
                  <a:lnTo>
                    <a:pt x="2495" y="24"/>
                  </a:lnTo>
                  <a:lnTo>
                    <a:pt x="2499" y="27"/>
                  </a:lnTo>
                  <a:lnTo>
                    <a:pt x="2502" y="32"/>
                  </a:lnTo>
                  <a:lnTo>
                    <a:pt x="2505" y="33"/>
                  </a:lnTo>
                  <a:lnTo>
                    <a:pt x="2508" y="33"/>
                  </a:lnTo>
                  <a:lnTo>
                    <a:pt x="2511" y="33"/>
                  </a:lnTo>
                  <a:lnTo>
                    <a:pt x="2515" y="33"/>
                  </a:lnTo>
                  <a:lnTo>
                    <a:pt x="2517" y="33"/>
                  </a:lnTo>
                  <a:lnTo>
                    <a:pt x="2521" y="31"/>
                  </a:lnTo>
                  <a:lnTo>
                    <a:pt x="2524" y="28"/>
                  </a:lnTo>
                  <a:lnTo>
                    <a:pt x="2528" y="24"/>
                  </a:lnTo>
                  <a:lnTo>
                    <a:pt x="2530" y="24"/>
                  </a:lnTo>
                  <a:lnTo>
                    <a:pt x="2533" y="24"/>
                  </a:lnTo>
                  <a:lnTo>
                    <a:pt x="2537" y="24"/>
                  </a:lnTo>
                  <a:lnTo>
                    <a:pt x="2540" y="25"/>
                  </a:lnTo>
                  <a:lnTo>
                    <a:pt x="2544" y="26"/>
                  </a:lnTo>
                  <a:lnTo>
                    <a:pt x="2546" y="24"/>
                  </a:lnTo>
                  <a:lnTo>
                    <a:pt x="2549" y="25"/>
                  </a:lnTo>
                  <a:lnTo>
                    <a:pt x="2553" y="30"/>
                  </a:lnTo>
                  <a:lnTo>
                    <a:pt x="2556" y="27"/>
                  </a:lnTo>
                  <a:lnTo>
                    <a:pt x="2559" y="25"/>
                  </a:lnTo>
                  <a:lnTo>
                    <a:pt x="2562" y="33"/>
                  </a:lnTo>
                  <a:lnTo>
                    <a:pt x="2566" y="34"/>
                  </a:lnTo>
                  <a:lnTo>
                    <a:pt x="2569" y="34"/>
                  </a:lnTo>
                  <a:lnTo>
                    <a:pt x="2571" y="34"/>
                  </a:lnTo>
                  <a:lnTo>
                    <a:pt x="2575" y="34"/>
                  </a:lnTo>
                  <a:lnTo>
                    <a:pt x="2578" y="34"/>
                  </a:lnTo>
                  <a:lnTo>
                    <a:pt x="2582" y="34"/>
                  </a:lnTo>
                  <a:lnTo>
                    <a:pt x="2585" y="34"/>
                  </a:lnTo>
                  <a:lnTo>
                    <a:pt x="2587" y="34"/>
                  </a:lnTo>
                  <a:lnTo>
                    <a:pt x="2591" y="31"/>
                  </a:lnTo>
                  <a:lnTo>
                    <a:pt x="2594" y="32"/>
                  </a:lnTo>
                  <a:lnTo>
                    <a:pt x="2598" y="31"/>
                  </a:lnTo>
                  <a:lnTo>
                    <a:pt x="2600" y="33"/>
                  </a:lnTo>
                  <a:lnTo>
                    <a:pt x="2604" y="34"/>
                  </a:lnTo>
                  <a:lnTo>
                    <a:pt x="2607" y="33"/>
                  </a:lnTo>
                  <a:lnTo>
                    <a:pt x="2611" y="35"/>
                  </a:lnTo>
                  <a:lnTo>
                    <a:pt x="2613" y="33"/>
                  </a:lnTo>
                  <a:lnTo>
                    <a:pt x="2616" y="33"/>
                  </a:lnTo>
                  <a:lnTo>
                    <a:pt x="2620" y="34"/>
                  </a:lnTo>
                  <a:lnTo>
                    <a:pt x="2623" y="33"/>
                  </a:lnTo>
                  <a:lnTo>
                    <a:pt x="2627" y="35"/>
                  </a:lnTo>
                  <a:lnTo>
                    <a:pt x="2629" y="34"/>
                  </a:lnTo>
                  <a:lnTo>
                    <a:pt x="2632" y="35"/>
                  </a:lnTo>
                  <a:lnTo>
                    <a:pt x="2636" y="35"/>
                  </a:lnTo>
                  <a:lnTo>
                    <a:pt x="2639" y="35"/>
                  </a:lnTo>
                  <a:lnTo>
                    <a:pt x="2642" y="35"/>
                  </a:lnTo>
                  <a:lnTo>
                    <a:pt x="2645" y="32"/>
                  </a:lnTo>
                  <a:lnTo>
                    <a:pt x="2649" y="30"/>
                  </a:lnTo>
                  <a:lnTo>
                    <a:pt x="2652" y="26"/>
                  </a:lnTo>
                  <a:lnTo>
                    <a:pt x="2654" y="25"/>
                  </a:lnTo>
                  <a:lnTo>
                    <a:pt x="2658" y="26"/>
                  </a:lnTo>
                  <a:lnTo>
                    <a:pt x="2661" y="25"/>
                  </a:lnTo>
                  <a:lnTo>
                    <a:pt x="2665" y="25"/>
                  </a:lnTo>
                  <a:lnTo>
                    <a:pt x="2668" y="26"/>
                  </a:lnTo>
                  <a:lnTo>
                    <a:pt x="2670" y="26"/>
                  </a:lnTo>
                  <a:lnTo>
                    <a:pt x="2674" y="26"/>
                  </a:lnTo>
                  <a:lnTo>
                    <a:pt x="2677" y="26"/>
                  </a:lnTo>
                  <a:lnTo>
                    <a:pt x="2681" y="23"/>
                  </a:lnTo>
                  <a:lnTo>
                    <a:pt x="2683" y="17"/>
                  </a:lnTo>
                  <a:lnTo>
                    <a:pt x="2687" y="17"/>
                  </a:lnTo>
                  <a:lnTo>
                    <a:pt x="2690" y="17"/>
                  </a:lnTo>
                  <a:lnTo>
                    <a:pt x="2693" y="15"/>
                  </a:lnTo>
                  <a:lnTo>
                    <a:pt x="2696" y="15"/>
                  </a:lnTo>
                  <a:lnTo>
                    <a:pt x="2699" y="11"/>
                  </a:lnTo>
                  <a:lnTo>
                    <a:pt x="2703" y="8"/>
                  </a:lnTo>
                  <a:lnTo>
                    <a:pt x="2706" y="9"/>
                  </a:lnTo>
                  <a:lnTo>
                    <a:pt x="2710" y="7"/>
                  </a:lnTo>
                  <a:lnTo>
                    <a:pt x="2712" y="8"/>
                  </a:lnTo>
                  <a:lnTo>
                    <a:pt x="2715" y="7"/>
                  </a:lnTo>
                  <a:lnTo>
                    <a:pt x="2719" y="8"/>
                  </a:lnTo>
                  <a:lnTo>
                    <a:pt x="2722" y="4"/>
                  </a:lnTo>
                  <a:lnTo>
                    <a:pt x="2725" y="2"/>
                  </a:lnTo>
                  <a:lnTo>
                    <a:pt x="2728" y="4"/>
                  </a:lnTo>
                  <a:lnTo>
                    <a:pt x="2731" y="7"/>
                  </a:lnTo>
                  <a:lnTo>
                    <a:pt x="2735" y="8"/>
                  </a:lnTo>
                  <a:lnTo>
                    <a:pt x="2737" y="8"/>
                  </a:lnTo>
                  <a:lnTo>
                    <a:pt x="2741" y="8"/>
                  </a:lnTo>
                  <a:lnTo>
                    <a:pt x="2744" y="8"/>
                  </a:lnTo>
                  <a:lnTo>
                    <a:pt x="2748" y="8"/>
                  </a:lnTo>
                  <a:lnTo>
                    <a:pt x="2751" y="8"/>
                  </a:lnTo>
                  <a:lnTo>
                    <a:pt x="2753" y="8"/>
                  </a:lnTo>
                  <a:lnTo>
                    <a:pt x="2757" y="8"/>
                  </a:lnTo>
                  <a:lnTo>
                    <a:pt x="2760" y="8"/>
                  </a:lnTo>
                  <a:lnTo>
                    <a:pt x="2764" y="8"/>
                  </a:lnTo>
                  <a:lnTo>
                    <a:pt x="2766" y="8"/>
                  </a:lnTo>
                  <a:lnTo>
                    <a:pt x="2770" y="8"/>
                  </a:lnTo>
                  <a:lnTo>
                    <a:pt x="2773" y="8"/>
                  </a:lnTo>
                  <a:lnTo>
                    <a:pt x="2776" y="9"/>
                  </a:lnTo>
                  <a:lnTo>
                    <a:pt x="2779" y="8"/>
                  </a:lnTo>
                  <a:lnTo>
                    <a:pt x="2782" y="9"/>
                  </a:lnTo>
                  <a:lnTo>
                    <a:pt x="2786" y="9"/>
                  </a:lnTo>
                  <a:lnTo>
                    <a:pt x="2789" y="12"/>
                  </a:lnTo>
                  <a:lnTo>
                    <a:pt x="2793" y="13"/>
                  </a:lnTo>
                  <a:lnTo>
                    <a:pt x="2795" y="17"/>
                  </a:lnTo>
                  <a:lnTo>
                    <a:pt x="2798" y="19"/>
                  </a:lnTo>
                  <a:lnTo>
                    <a:pt x="2802" y="24"/>
                  </a:lnTo>
                  <a:lnTo>
                    <a:pt x="2805" y="30"/>
                  </a:lnTo>
                  <a:lnTo>
                    <a:pt x="2808" y="28"/>
                  </a:lnTo>
                  <a:lnTo>
                    <a:pt x="2811" y="28"/>
                  </a:lnTo>
                  <a:lnTo>
                    <a:pt x="2814" y="27"/>
                  </a:lnTo>
                  <a:lnTo>
                    <a:pt x="2818" y="23"/>
                  </a:lnTo>
                  <a:lnTo>
                    <a:pt x="2820" y="20"/>
                  </a:lnTo>
                  <a:lnTo>
                    <a:pt x="2824" y="25"/>
                  </a:lnTo>
                  <a:lnTo>
                    <a:pt x="2827" y="28"/>
                  </a:lnTo>
                  <a:lnTo>
                    <a:pt x="2831" y="31"/>
                  </a:lnTo>
                  <a:lnTo>
                    <a:pt x="2834" y="34"/>
                  </a:lnTo>
                  <a:lnTo>
                    <a:pt x="2836" y="34"/>
                  </a:lnTo>
                  <a:lnTo>
                    <a:pt x="2840" y="32"/>
                  </a:lnTo>
                  <a:lnTo>
                    <a:pt x="2843" y="30"/>
                  </a:lnTo>
                  <a:lnTo>
                    <a:pt x="2847" y="30"/>
                  </a:lnTo>
                  <a:lnTo>
                    <a:pt x="2849" y="30"/>
                  </a:lnTo>
                  <a:lnTo>
                    <a:pt x="2852" y="30"/>
                  </a:lnTo>
                  <a:lnTo>
                    <a:pt x="2856" y="30"/>
                  </a:lnTo>
                  <a:lnTo>
                    <a:pt x="2859" y="31"/>
                  </a:lnTo>
                  <a:lnTo>
                    <a:pt x="2862" y="34"/>
                  </a:lnTo>
                  <a:lnTo>
                    <a:pt x="2865" y="38"/>
                  </a:lnTo>
                  <a:lnTo>
                    <a:pt x="2869" y="39"/>
                  </a:lnTo>
                  <a:lnTo>
                    <a:pt x="2872" y="39"/>
                  </a:lnTo>
                  <a:lnTo>
                    <a:pt x="2876" y="39"/>
                  </a:lnTo>
                  <a:lnTo>
                    <a:pt x="2878" y="40"/>
                  </a:lnTo>
                  <a:lnTo>
                    <a:pt x="2881" y="40"/>
                  </a:lnTo>
                  <a:lnTo>
                    <a:pt x="2885" y="40"/>
                  </a:lnTo>
                  <a:lnTo>
                    <a:pt x="2888" y="40"/>
                  </a:lnTo>
                  <a:lnTo>
                    <a:pt x="2890" y="40"/>
                  </a:lnTo>
                  <a:lnTo>
                    <a:pt x="2894" y="40"/>
                  </a:lnTo>
                  <a:lnTo>
                    <a:pt x="2897" y="38"/>
                  </a:lnTo>
                  <a:lnTo>
                    <a:pt x="2901" y="34"/>
                  </a:lnTo>
                  <a:lnTo>
                    <a:pt x="2903" y="32"/>
                  </a:lnTo>
                  <a:lnTo>
                    <a:pt x="2907" y="30"/>
                  </a:lnTo>
                  <a:lnTo>
                    <a:pt x="2910" y="31"/>
                  </a:lnTo>
                  <a:lnTo>
                    <a:pt x="2914" y="31"/>
                  </a:lnTo>
                  <a:lnTo>
                    <a:pt x="2917" y="31"/>
                  </a:lnTo>
                  <a:lnTo>
                    <a:pt x="2919" y="31"/>
                  </a:lnTo>
                  <a:lnTo>
                    <a:pt x="2923" y="31"/>
                  </a:lnTo>
                  <a:lnTo>
                    <a:pt x="2926" y="30"/>
                  </a:lnTo>
                  <a:lnTo>
                    <a:pt x="2930" y="30"/>
                  </a:lnTo>
                  <a:lnTo>
                    <a:pt x="2932" y="30"/>
                  </a:lnTo>
                  <a:lnTo>
                    <a:pt x="2935" y="30"/>
                  </a:lnTo>
                  <a:lnTo>
                    <a:pt x="2939" y="30"/>
                  </a:lnTo>
                  <a:lnTo>
                    <a:pt x="2942" y="31"/>
                  </a:lnTo>
                  <a:lnTo>
                    <a:pt x="2945" y="32"/>
                  </a:lnTo>
                  <a:lnTo>
                    <a:pt x="2948" y="32"/>
                  </a:lnTo>
                  <a:lnTo>
                    <a:pt x="2952" y="32"/>
                  </a:lnTo>
                  <a:lnTo>
                    <a:pt x="2955" y="32"/>
                  </a:lnTo>
                  <a:lnTo>
                    <a:pt x="2958" y="31"/>
                  </a:lnTo>
                  <a:lnTo>
                    <a:pt x="2961" y="27"/>
                  </a:lnTo>
                  <a:lnTo>
                    <a:pt x="2964" y="24"/>
                  </a:lnTo>
                  <a:lnTo>
                    <a:pt x="2968" y="22"/>
                  </a:lnTo>
                  <a:lnTo>
                    <a:pt x="2971" y="23"/>
                  </a:lnTo>
                  <a:lnTo>
                    <a:pt x="2973" y="23"/>
                  </a:lnTo>
                  <a:lnTo>
                    <a:pt x="2977" y="23"/>
                  </a:lnTo>
                  <a:lnTo>
                    <a:pt x="2980" y="18"/>
                  </a:lnTo>
                  <a:lnTo>
                    <a:pt x="2984" y="13"/>
                  </a:lnTo>
                  <a:lnTo>
                    <a:pt x="2986" y="16"/>
                  </a:lnTo>
                  <a:lnTo>
                    <a:pt x="2990" y="16"/>
                  </a:lnTo>
                  <a:lnTo>
                    <a:pt x="2993" y="22"/>
                  </a:lnTo>
                  <a:lnTo>
                    <a:pt x="2996" y="24"/>
                  </a:lnTo>
                  <a:lnTo>
                    <a:pt x="3000" y="23"/>
                  </a:lnTo>
                  <a:lnTo>
                    <a:pt x="3002" y="22"/>
                  </a:lnTo>
                  <a:lnTo>
                    <a:pt x="3006" y="16"/>
                  </a:lnTo>
                  <a:lnTo>
                    <a:pt x="3009" y="13"/>
                  </a:lnTo>
                  <a:lnTo>
                    <a:pt x="3013" y="13"/>
                  </a:lnTo>
                  <a:lnTo>
                    <a:pt x="3015" y="13"/>
                  </a:lnTo>
                  <a:lnTo>
                    <a:pt x="3018" y="13"/>
                  </a:lnTo>
                  <a:lnTo>
                    <a:pt x="3022" y="13"/>
                  </a:lnTo>
                  <a:lnTo>
                    <a:pt x="3025" y="19"/>
                  </a:lnTo>
                  <a:lnTo>
                    <a:pt x="3028" y="19"/>
                  </a:lnTo>
                  <a:lnTo>
                    <a:pt x="3031" y="15"/>
                  </a:lnTo>
                  <a:lnTo>
                    <a:pt x="3034" y="16"/>
                  </a:lnTo>
                  <a:lnTo>
                    <a:pt x="3038" y="13"/>
                  </a:lnTo>
                  <a:lnTo>
                    <a:pt x="3041" y="15"/>
                  </a:lnTo>
                  <a:lnTo>
                    <a:pt x="3044" y="13"/>
                  </a:lnTo>
                  <a:lnTo>
                    <a:pt x="3047" y="15"/>
                  </a:lnTo>
                  <a:lnTo>
                    <a:pt x="3051" y="12"/>
                  </a:lnTo>
                  <a:lnTo>
                    <a:pt x="3054" y="13"/>
                  </a:lnTo>
                  <a:lnTo>
                    <a:pt x="3056" y="15"/>
                  </a:lnTo>
                  <a:lnTo>
                    <a:pt x="3060" y="15"/>
                  </a:lnTo>
                  <a:lnTo>
                    <a:pt x="3063" y="15"/>
                  </a:lnTo>
                  <a:lnTo>
                    <a:pt x="3067" y="15"/>
                  </a:lnTo>
                  <a:lnTo>
                    <a:pt x="3069" y="15"/>
                  </a:lnTo>
                  <a:lnTo>
                    <a:pt x="3073" y="15"/>
                  </a:lnTo>
                  <a:lnTo>
                    <a:pt x="3076" y="15"/>
                  </a:lnTo>
                  <a:lnTo>
                    <a:pt x="3079" y="13"/>
                  </a:lnTo>
                  <a:lnTo>
                    <a:pt x="3083" y="15"/>
                  </a:lnTo>
                  <a:lnTo>
                    <a:pt x="3085" y="16"/>
                  </a:lnTo>
                  <a:lnTo>
                    <a:pt x="3089" y="15"/>
                  </a:lnTo>
                  <a:lnTo>
                    <a:pt x="3092" y="15"/>
                  </a:lnTo>
                  <a:lnTo>
                    <a:pt x="3096" y="16"/>
                  </a:lnTo>
                  <a:lnTo>
                    <a:pt x="3098" y="20"/>
                  </a:lnTo>
                  <a:lnTo>
                    <a:pt x="3101" y="24"/>
                  </a:lnTo>
                  <a:lnTo>
                    <a:pt x="3105" y="23"/>
                  </a:lnTo>
                  <a:lnTo>
                    <a:pt x="3108" y="26"/>
                  </a:lnTo>
                  <a:lnTo>
                    <a:pt x="3111" y="25"/>
                  </a:lnTo>
                  <a:lnTo>
                    <a:pt x="3114" y="22"/>
                  </a:lnTo>
                  <a:lnTo>
                    <a:pt x="3117" y="15"/>
                  </a:lnTo>
                  <a:lnTo>
                    <a:pt x="3121" y="17"/>
                  </a:lnTo>
                  <a:lnTo>
                    <a:pt x="3124" y="16"/>
                  </a:lnTo>
                  <a:lnTo>
                    <a:pt x="3127" y="17"/>
                  </a:lnTo>
                  <a:lnTo>
                    <a:pt x="3130" y="17"/>
                  </a:lnTo>
                  <a:lnTo>
                    <a:pt x="3134" y="17"/>
                  </a:lnTo>
                  <a:lnTo>
                    <a:pt x="3137" y="18"/>
                  </a:lnTo>
                  <a:lnTo>
                    <a:pt x="3139" y="19"/>
                  </a:lnTo>
                  <a:lnTo>
                    <a:pt x="3143" y="20"/>
                  </a:lnTo>
                  <a:lnTo>
                    <a:pt x="3146" y="22"/>
                  </a:lnTo>
                  <a:lnTo>
                    <a:pt x="3150" y="22"/>
                  </a:lnTo>
                  <a:lnTo>
                    <a:pt x="3152" y="22"/>
                  </a:lnTo>
                  <a:lnTo>
                    <a:pt x="3155" y="22"/>
                  </a:lnTo>
                  <a:lnTo>
                    <a:pt x="3159" y="20"/>
                  </a:lnTo>
                  <a:lnTo>
                    <a:pt x="3162" y="24"/>
                  </a:lnTo>
                  <a:lnTo>
                    <a:pt x="3166" y="26"/>
                  </a:lnTo>
                  <a:lnTo>
                    <a:pt x="3168" y="27"/>
                  </a:lnTo>
                  <a:lnTo>
                    <a:pt x="3172" y="27"/>
                  </a:lnTo>
                  <a:lnTo>
                    <a:pt x="3175" y="27"/>
                  </a:lnTo>
                  <a:lnTo>
                    <a:pt x="3179" y="27"/>
                  </a:lnTo>
                  <a:lnTo>
                    <a:pt x="3181" y="27"/>
                  </a:lnTo>
                  <a:lnTo>
                    <a:pt x="3184" y="27"/>
                  </a:lnTo>
                  <a:lnTo>
                    <a:pt x="3188" y="27"/>
                  </a:lnTo>
                  <a:lnTo>
                    <a:pt x="3191" y="27"/>
                  </a:lnTo>
                  <a:lnTo>
                    <a:pt x="3193" y="28"/>
                  </a:lnTo>
                  <a:lnTo>
                    <a:pt x="3197" y="28"/>
                  </a:lnTo>
                  <a:lnTo>
                    <a:pt x="3200" y="28"/>
                  </a:lnTo>
                  <a:lnTo>
                    <a:pt x="3204" y="28"/>
                  </a:lnTo>
                  <a:lnTo>
                    <a:pt x="3207" y="28"/>
                  </a:lnTo>
                  <a:lnTo>
                    <a:pt x="3210" y="28"/>
                  </a:lnTo>
                  <a:lnTo>
                    <a:pt x="3213" y="28"/>
                  </a:lnTo>
                  <a:lnTo>
                    <a:pt x="3217" y="28"/>
                  </a:lnTo>
                  <a:lnTo>
                    <a:pt x="3220" y="28"/>
                  </a:lnTo>
                  <a:lnTo>
                    <a:pt x="3222" y="28"/>
                  </a:lnTo>
                  <a:lnTo>
                    <a:pt x="3226" y="28"/>
                  </a:lnTo>
                  <a:lnTo>
                    <a:pt x="3229" y="26"/>
                  </a:lnTo>
                  <a:lnTo>
                    <a:pt x="3233" y="24"/>
                  </a:lnTo>
                  <a:lnTo>
                    <a:pt x="3235" y="19"/>
                  </a:lnTo>
                  <a:lnTo>
                    <a:pt x="3238" y="19"/>
                  </a:lnTo>
                  <a:lnTo>
                    <a:pt x="3242" y="22"/>
                  </a:lnTo>
                  <a:lnTo>
                    <a:pt x="3245" y="20"/>
                  </a:lnTo>
                  <a:lnTo>
                    <a:pt x="3249" y="23"/>
                  </a:lnTo>
                  <a:lnTo>
                    <a:pt x="3251" y="19"/>
                  </a:lnTo>
                  <a:lnTo>
                    <a:pt x="3255" y="22"/>
                  </a:lnTo>
                  <a:lnTo>
                    <a:pt x="3258" y="22"/>
                  </a:lnTo>
                  <a:lnTo>
                    <a:pt x="3261" y="23"/>
                  </a:lnTo>
                  <a:lnTo>
                    <a:pt x="3264" y="22"/>
                  </a:lnTo>
                  <a:lnTo>
                    <a:pt x="3267" y="19"/>
                  </a:lnTo>
                  <a:lnTo>
                    <a:pt x="3271" y="20"/>
                  </a:lnTo>
                  <a:lnTo>
                    <a:pt x="3274" y="20"/>
                  </a:lnTo>
                  <a:lnTo>
                    <a:pt x="3276" y="20"/>
                  </a:lnTo>
                  <a:lnTo>
                    <a:pt x="3280" y="20"/>
                  </a:lnTo>
                  <a:lnTo>
                    <a:pt x="3283" y="20"/>
                  </a:lnTo>
                  <a:lnTo>
                    <a:pt x="3287" y="20"/>
                  </a:lnTo>
                  <a:lnTo>
                    <a:pt x="3290" y="20"/>
                  </a:lnTo>
                  <a:lnTo>
                    <a:pt x="3293" y="22"/>
                  </a:lnTo>
                  <a:lnTo>
                    <a:pt x="3296" y="22"/>
                  </a:lnTo>
                  <a:lnTo>
                    <a:pt x="3299" y="22"/>
                  </a:lnTo>
                  <a:lnTo>
                    <a:pt x="3303" y="22"/>
                  </a:lnTo>
                  <a:lnTo>
                    <a:pt x="3305" y="20"/>
                  </a:lnTo>
                  <a:lnTo>
                    <a:pt x="3309" y="16"/>
                  </a:lnTo>
                  <a:lnTo>
                    <a:pt x="3312" y="11"/>
                  </a:lnTo>
                  <a:lnTo>
                    <a:pt x="3316" y="12"/>
                  </a:lnTo>
                  <a:lnTo>
                    <a:pt x="3318" y="16"/>
                  </a:lnTo>
                  <a:lnTo>
                    <a:pt x="3321" y="23"/>
                  </a:lnTo>
                  <a:lnTo>
                    <a:pt x="3325" y="23"/>
                  </a:lnTo>
                  <a:lnTo>
                    <a:pt x="3328" y="24"/>
                  </a:lnTo>
                  <a:lnTo>
                    <a:pt x="3332" y="27"/>
                  </a:lnTo>
                  <a:lnTo>
                    <a:pt x="3334" y="27"/>
                  </a:lnTo>
                  <a:lnTo>
                    <a:pt x="3337" y="27"/>
                  </a:lnTo>
                  <a:lnTo>
                    <a:pt x="3341" y="24"/>
                  </a:lnTo>
                  <a:lnTo>
                    <a:pt x="3344" y="20"/>
                  </a:lnTo>
                  <a:lnTo>
                    <a:pt x="3347" y="20"/>
                  </a:lnTo>
                  <a:lnTo>
                    <a:pt x="3350" y="23"/>
                  </a:lnTo>
                  <a:lnTo>
                    <a:pt x="3354" y="25"/>
                  </a:lnTo>
                  <a:lnTo>
                    <a:pt x="3357" y="26"/>
                  </a:lnTo>
                  <a:lnTo>
                    <a:pt x="3359" y="27"/>
                  </a:lnTo>
                  <a:lnTo>
                    <a:pt x="3363" y="28"/>
                  </a:lnTo>
                  <a:lnTo>
                    <a:pt x="3366" y="28"/>
                  </a:lnTo>
                  <a:lnTo>
                    <a:pt x="3370" y="28"/>
                  </a:lnTo>
                  <a:lnTo>
                    <a:pt x="3373" y="28"/>
                  </a:lnTo>
                  <a:lnTo>
                    <a:pt x="3376" y="30"/>
                  </a:lnTo>
                  <a:lnTo>
                    <a:pt x="3379" y="30"/>
                  </a:lnTo>
                  <a:lnTo>
                    <a:pt x="3382" y="28"/>
                  </a:lnTo>
                  <a:lnTo>
                    <a:pt x="3386" y="27"/>
                  </a:lnTo>
                  <a:lnTo>
                    <a:pt x="3388" y="30"/>
                  </a:lnTo>
                  <a:lnTo>
                    <a:pt x="3392" y="28"/>
                  </a:lnTo>
                  <a:lnTo>
                    <a:pt x="3395" y="30"/>
                  </a:lnTo>
                  <a:lnTo>
                    <a:pt x="3399" y="30"/>
                  </a:lnTo>
                  <a:lnTo>
                    <a:pt x="3401" y="26"/>
                  </a:lnTo>
                  <a:lnTo>
                    <a:pt x="3404" y="26"/>
                  </a:lnTo>
                  <a:lnTo>
                    <a:pt x="3408" y="25"/>
                  </a:lnTo>
                  <a:lnTo>
                    <a:pt x="3411" y="26"/>
                  </a:lnTo>
                  <a:lnTo>
                    <a:pt x="3415" y="26"/>
                  </a:lnTo>
                  <a:lnTo>
                    <a:pt x="3417" y="26"/>
                  </a:lnTo>
                  <a:lnTo>
                    <a:pt x="3420" y="26"/>
                  </a:lnTo>
                  <a:lnTo>
                    <a:pt x="3424" y="26"/>
                  </a:lnTo>
                  <a:lnTo>
                    <a:pt x="3427" y="25"/>
                  </a:lnTo>
                  <a:lnTo>
                    <a:pt x="3430" y="25"/>
                  </a:lnTo>
                  <a:lnTo>
                    <a:pt x="3433" y="27"/>
                  </a:lnTo>
                  <a:lnTo>
                    <a:pt x="3437" y="26"/>
                  </a:lnTo>
                  <a:lnTo>
                    <a:pt x="3440" y="27"/>
                  </a:lnTo>
                  <a:lnTo>
                    <a:pt x="3442" y="27"/>
                  </a:lnTo>
                  <a:lnTo>
                    <a:pt x="3446" y="27"/>
                  </a:lnTo>
                  <a:lnTo>
                    <a:pt x="3449" y="27"/>
                  </a:lnTo>
                  <a:lnTo>
                    <a:pt x="3453" y="27"/>
                  </a:lnTo>
                  <a:lnTo>
                    <a:pt x="3456" y="26"/>
                  </a:lnTo>
                  <a:lnTo>
                    <a:pt x="3458" y="25"/>
                  </a:lnTo>
                  <a:lnTo>
                    <a:pt x="3462" y="22"/>
                  </a:lnTo>
                  <a:lnTo>
                    <a:pt x="3465" y="18"/>
                  </a:lnTo>
                  <a:lnTo>
                    <a:pt x="3469" y="18"/>
                  </a:lnTo>
                  <a:lnTo>
                    <a:pt x="3471" y="19"/>
                  </a:lnTo>
                  <a:lnTo>
                    <a:pt x="3475" y="19"/>
                  </a:lnTo>
                  <a:lnTo>
                    <a:pt x="3478" y="20"/>
                  </a:lnTo>
                  <a:lnTo>
                    <a:pt x="3482" y="22"/>
                  </a:lnTo>
                  <a:lnTo>
                    <a:pt x="3484" y="26"/>
                  </a:lnTo>
                  <a:lnTo>
                    <a:pt x="3487" y="26"/>
                  </a:lnTo>
                  <a:lnTo>
                    <a:pt x="3491" y="20"/>
                  </a:lnTo>
                  <a:lnTo>
                    <a:pt x="3494" y="20"/>
                  </a:lnTo>
                  <a:lnTo>
                    <a:pt x="3498" y="19"/>
                  </a:lnTo>
                  <a:lnTo>
                    <a:pt x="3500" y="20"/>
                  </a:lnTo>
                  <a:lnTo>
                    <a:pt x="3503" y="20"/>
                  </a:lnTo>
                  <a:lnTo>
                    <a:pt x="3507" y="20"/>
                  </a:lnTo>
                  <a:lnTo>
                    <a:pt x="3510" y="20"/>
                  </a:lnTo>
                  <a:lnTo>
                    <a:pt x="3513" y="20"/>
                  </a:lnTo>
                  <a:lnTo>
                    <a:pt x="3516" y="20"/>
                  </a:lnTo>
                  <a:lnTo>
                    <a:pt x="3520" y="22"/>
                  </a:lnTo>
                  <a:lnTo>
                    <a:pt x="3523" y="22"/>
                  </a:lnTo>
                  <a:lnTo>
                    <a:pt x="3525" y="22"/>
                  </a:lnTo>
                  <a:lnTo>
                    <a:pt x="3529" y="22"/>
                  </a:lnTo>
                  <a:lnTo>
                    <a:pt x="3532" y="18"/>
                  </a:lnTo>
                  <a:lnTo>
                    <a:pt x="3536" y="18"/>
                  </a:lnTo>
                  <a:lnTo>
                    <a:pt x="3539" y="23"/>
                  </a:lnTo>
                  <a:lnTo>
                    <a:pt x="3541" y="23"/>
                  </a:lnTo>
                  <a:lnTo>
                    <a:pt x="3545" y="23"/>
                  </a:lnTo>
                  <a:lnTo>
                    <a:pt x="3548" y="23"/>
                  </a:lnTo>
                  <a:lnTo>
                    <a:pt x="3552" y="23"/>
                  </a:lnTo>
                  <a:lnTo>
                    <a:pt x="3554" y="23"/>
                  </a:lnTo>
                  <a:lnTo>
                    <a:pt x="3558" y="23"/>
                  </a:lnTo>
                  <a:lnTo>
                    <a:pt x="3561" y="24"/>
                  </a:lnTo>
                  <a:lnTo>
                    <a:pt x="3564" y="24"/>
                  </a:lnTo>
                  <a:lnTo>
                    <a:pt x="3567" y="24"/>
                  </a:lnTo>
                  <a:lnTo>
                    <a:pt x="3570" y="24"/>
                  </a:lnTo>
                  <a:lnTo>
                    <a:pt x="3574" y="24"/>
                  </a:lnTo>
                  <a:lnTo>
                    <a:pt x="3577" y="24"/>
                  </a:lnTo>
                  <a:lnTo>
                    <a:pt x="3581" y="22"/>
                  </a:lnTo>
                  <a:lnTo>
                    <a:pt x="3583" y="15"/>
                  </a:lnTo>
                  <a:lnTo>
                    <a:pt x="3586" y="15"/>
                  </a:lnTo>
                  <a:lnTo>
                    <a:pt x="3590" y="16"/>
                  </a:lnTo>
                  <a:lnTo>
                    <a:pt x="3593" y="16"/>
                  </a:lnTo>
                  <a:lnTo>
                    <a:pt x="3596" y="18"/>
                  </a:lnTo>
                  <a:lnTo>
                    <a:pt x="3599" y="26"/>
                  </a:lnTo>
                  <a:lnTo>
                    <a:pt x="3602" y="25"/>
                  </a:lnTo>
                  <a:lnTo>
                    <a:pt x="3606" y="26"/>
                  </a:lnTo>
                  <a:lnTo>
                    <a:pt x="3608" y="26"/>
                  </a:lnTo>
                  <a:lnTo>
                    <a:pt x="3612" y="26"/>
                  </a:lnTo>
                  <a:lnTo>
                    <a:pt x="3615" y="26"/>
                  </a:lnTo>
                  <a:lnTo>
                    <a:pt x="3619" y="26"/>
                  </a:lnTo>
                  <a:lnTo>
                    <a:pt x="3622" y="26"/>
                  </a:lnTo>
                  <a:lnTo>
                    <a:pt x="3624" y="25"/>
                  </a:lnTo>
                  <a:lnTo>
                    <a:pt x="3628" y="18"/>
                  </a:lnTo>
                  <a:lnTo>
                    <a:pt x="3631" y="17"/>
                  </a:lnTo>
                  <a:lnTo>
                    <a:pt x="3635" y="18"/>
                  </a:lnTo>
                  <a:lnTo>
                    <a:pt x="3637" y="23"/>
                  </a:lnTo>
                  <a:lnTo>
                    <a:pt x="3641" y="24"/>
                  </a:lnTo>
                  <a:lnTo>
                    <a:pt x="3644" y="22"/>
                  </a:lnTo>
                  <a:lnTo>
                    <a:pt x="3647" y="23"/>
                  </a:lnTo>
                  <a:lnTo>
                    <a:pt x="3650" y="20"/>
                  </a:lnTo>
                  <a:lnTo>
                    <a:pt x="3653" y="18"/>
                  </a:lnTo>
                  <a:lnTo>
                    <a:pt x="3657" y="19"/>
                  </a:lnTo>
                  <a:lnTo>
                    <a:pt x="3660" y="19"/>
                  </a:lnTo>
                  <a:lnTo>
                    <a:pt x="3664" y="19"/>
                  </a:lnTo>
                  <a:lnTo>
                    <a:pt x="3666" y="19"/>
                  </a:lnTo>
                  <a:lnTo>
                    <a:pt x="3669" y="19"/>
                  </a:lnTo>
                  <a:lnTo>
                    <a:pt x="3673" y="19"/>
                  </a:lnTo>
                  <a:lnTo>
                    <a:pt x="3676" y="20"/>
                  </a:lnTo>
                  <a:lnTo>
                    <a:pt x="3679" y="20"/>
                  </a:lnTo>
                  <a:lnTo>
                    <a:pt x="3682" y="20"/>
                  </a:lnTo>
                  <a:lnTo>
                    <a:pt x="3685" y="20"/>
                  </a:lnTo>
                  <a:lnTo>
                    <a:pt x="3689" y="20"/>
                  </a:lnTo>
                  <a:lnTo>
                    <a:pt x="3691" y="20"/>
                  </a:lnTo>
                  <a:lnTo>
                    <a:pt x="3695" y="22"/>
                  </a:lnTo>
                  <a:lnTo>
                    <a:pt x="3698" y="22"/>
                  </a:lnTo>
                  <a:lnTo>
                    <a:pt x="3702" y="22"/>
                  </a:lnTo>
                  <a:lnTo>
                    <a:pt x="3705" y="22"/>
                  </a:lnTo>
                  <a:lnTo>
                    <a:pt x="3707" y="22"/>
                  </a:lnTo>
                  <a:lnTo>
                    <a:pt x="3711" y="22"/>
                  </a:lnTo>
                  <a:lnTo>
                    <a:pt x="3714" y="23"/>
                  </a:lnTo>
                  <a:lnTo>
                    <a:pt x="3718" y="22"/>
                  </a:lnTo>
                  <a:lnTo>
                    <a:pt x="3720" y="19"/>
                  </a:lnTo>
                  <a:lnTo>
                    <a:pt x="3723" y="13"/>
                  </a:lnTo>
                  <a:lnTo>
                    <a:pt x="3727" y="13"/>
                  </a:lnTo>
                  <a:lnTo>
                    <a:pt x="3730" y="15"/>
                  </a:lnTo>
                  <a:lnTo>
                    <a:pt x="3733" y="15"/>
                  </a:lnTo>
                  <a:lnTo>
                    <a:pt x="3736" y="22"/>
                  </a:lnTo>
                  <a:lnTo>
                    <a:pt x="3740" y="22"/>
                  </a:lnTo>
                  <a:lnTo>
                    <a:pt x="3743" y="19"/>
                  </a:lnTo>
                  <a:lnTo>
                    <a:pt x="3746" y="22"/>
                  </a:lnTo>
                  <a:lnTo>
                    <a:pt x="3749" y="23"/>
                  </a:lnTo>
                  <a:lnTo>
                    <a:pt x="3752" y="25"/>
                  </a:lnTo>
                  <a:lnTo>
                    <a:pt x="3756" y="24"/>
                  </a:lnTo>
                  <a:lnTo>
                    <a:pt x="3759" y="25"/>
                  </a:lnTo>
                  <a:lnTo>
                    <a:pt x="3761" y="26"/>
                  </a:lnTo>
                  <a:lnTo>
                    <a:pt x="3765" y="25"/>
                  </a:lnTo>
                  <a:lnTo>
                    <a:pt x="3768" y="25"/>
                  </a:lnTo>
                  <a:lnTo>
                    <a:pt x="3772" y="25"/>
                  </a:lnTo>
                  <a:lnTo>
                    <a:pt x="3774" y="25"/>
                  </a:lnTo>
                  <a:lnTo>
                    <a:pt x="3778" y="25"/>
                  </a:lnTo>
                  <a:lnTo>
                    <a:pt x="3781" y="25"/>
                  </a:lnTo>
                  <a:lnTo>
                    <a:pt x="3785" y="25"/>
                  </a:lnTo>
                  <a:lnTo>
                    <a:pt x="3788" y="26"/>
                  </a:lnTo>
                  <a:lnTo>
                    <a:pt x="3790" y="28"/>
                  </a:lnTo>
                  <a:lnTo>
                    <a:pt x="3794" y="30"/>
                  </a:lnTo>
                  <a:lnTo>
                    <a:pt x="3797" y="28"/>
                  </a:lnTo>
                  <a:lnTo>
                    <a:pt x="3801" y="28"/>
                  </a:lnTo>
                  <a:lnTo>
                    <a:pt x="3803" y="27"/>
                  </a:lnTo>
                  <a:lnTo>
                    <a:pt x="3806" y="26"/>
                  </a:lnTo>
                  <a:lnTo>
                    <a:pt x="3810" y="27"/>
                  </a:lnTo>
                  <a:lnTo>
                    <a:pt x="3813" y="27"/>
                  </a:lnTo>
                  <a:lnTo>
                    <a:pt x="3816" y="30"/>
                  </a:lnTo>
                  <a:lnTo>
                    <a:pt x="3819" y="31"/>
                  </a:lnTo>
                  <a:lnTo>
                    <a:pt x="3823" y="34"/>
                  </a:lnTo>
                  <a:lnTo>
                    <a:pt x="3826" y="38"/>
                  </a:lnTo>
                  <a:lnTo>
                    <a:pt x="3829" y="35"/>
                  </a:lnTo>
                  <a:lnTo>
                    <a:pt x="3832" y="34"/>
                  </a:lnTo>
                  <a:lnTo>
                    <a:pt x="3835" y="32"/>
                  </a:lnTo>
                  <a:lnTo>
                    <a:pt x="3839" y="32"/>
                  </a:lnTo>
                  <a:lnTo>
                    <a:pt x="3842" y="28"/>
                  </a:lnTo>
                  <a:lnTo>
                    <a:pt x="3844" y="28"/>
                  </a:lnTo>
                  <a:lnTo>
                    <a:pt x="3848" y="28"/>
                  </a:lnTo>
                  <a:lnTo>
                    <a:pt x="3851" y="28"/>
                  </a:lnTo>
                  <a:lnTo>
                    <a:pt x="3855" y="28"/>
                  </a:lnTo>
                  <a:lnTo>
                    <a:pt x="3857" y="28"/>
                  </a:lnTo>
                  <a:lnTo>
                    <a:pt x="3861" y="25"/>
                  </a:lnTo>
                  <a:lnTo>
                    <a:pt x="3864" y="19"/>
                  </a:lnTo>
                  <a:lnTo>
                    <a:pt x="3867" y="19"/>
                  </a:lnTo>
                  <a:lnTo>
                    <a:pt x="3871" y="19"/>
                  </a:lnTo>
                  <a:lnTo>
                    <a:pt x="3873" y="19"/>
                  </a:lnTo>
                  <a:lnTo>
                    <a:pt x="3877" y="20"/>
                  </a:lnTo>
                  <a:lnTo>
                    <a:pt x="3880" y="20"/>
                  </a:lnTo>
                  <a:lnTo>
                    <a:pt x="3884" y="20"/>
                  </a:lnTo>
                  <a:lnTo>
                    <a:pt x="3886" y="20"/>
                  </a:lnTo>
                  <a:lnTo>
                    <a:pt x="3889" y="20"/>
                  </a:lnTo>
                  <a:lnTo>
                    <a:pt x="3893" y="20"/>
                  </a:lnTo>
                  <a:lnTo>
                    <a:pt x="3896" y="20"/>
                  </a:lnTo>
                  <a:lnTo>
                    <a:pt x="3899" y="20"/>
                  </a:lnTo>
                  <a:lnTo>
                    <a:pt x="3902" y="19"/>
                  </a:lnTo>
                  <a:lnTo>
                    <a:pt x="3905" y="18"/>
                  </a:lnTo>
                  <a:lnTo>
                    <a:pt x="3909" y="17"/>
                  </a:lnTo>
                  <a:lnTo>
                    <a:pt x="3912" y="16"/>
                  </a:lnTo>
                  <a:lnTo>
                    <a:pt x="3915" y="16"/>
                  </a:lnTo>
                  <a:lnTo>
                    <a:pt x="3918" y="15"/>
                  </a:lnTo>
                  <a:lnTo>
                    <a:pt x="3922" y="13"/>
                  </a:lnTo>
                  <a:lnTo>
                    <a:pt x="3925" y="13"/>
                  </a:lnTo>
                  <a:lnTo>
                    <a:pt x="3927" y="18"/>
                  </a:lnTo>
                  <a:lnTo>
                    <a:pt x="3931" y="15"/>
                  </a:lnTo>
                  <a:lnTo>
                    <a:pt x="3934" y="13"/>
                  </a:lnTo>
                  <a:lnTo>
                    <a:pt x="3938" y="13"/>
                  </a:lnTo>
                  <a:lnTo>
                    <a:pt x="3940" y="13"/>
                  </a:lnTo>
                  <a:lnTo>
                    <a:pt x="3944" y="19"/>
                  </a:lnTo>
                  <a:lnTo>
                    <a:pt x="3947" y="23"/>
                  </a:lnTo>
                  <a:lnTo>
                    <a:pt x="3950" y="17"/>
                  </a:lnTo>
                  <a:lnTo>
                    <a:pt x="3954" y="13"/>
                  </a:lnTo>
                  <a:lnTo>
                    <a:pt x="3956" y="13"/>
                  </a:lnTo>
                  <a:lnTo>
                    <a:pt x="3960" y="13"/>
                  </a:lnTo>
                  <a:lnTo>
                    <a:pt x="3963" y="17"/>
                  </a:lnTo>
                  <a:lnTo>
                    <a:pt x="3967" y="22"/>
                  </a:lnTo>
                  <a:lnTo>
                    <a:pt x="3969" y="24"/>
                  </a:lnTo>
                  <a:lnTo>
                    <a:pt x="3972" y="24"/>
                  </a:lnTo>
                  <a:lnTo>
                    <a:pt x="3976" y="22"/>
                  </a:lnTo>
                  <a:lnTo>
                    <a:pt x="3979" y="19"/>
                  </a:lnTo>
                  <a:lnTo>
                    <a:pt x="3982" y="23"/>
                  </a:lnTo>
                  <a:lnTo>
                    <a:pt x="3985" y="20"/>
                  </a:lnTo>
                  <a:lnTo>
                    <a:pt x="3988" y="19"/>
                  </a:lnTo>
                  <a:lnTo>
                    <a:pt x="3992" y="22"/>
                  </a:lnTo>
                  <a:lnTo>
                    <a:pt x="3995" y="24"/>
                  </a:lnTo>
                  <a:lnTo>
                    <a:pt x="3998" y="24"/>
                  </a:lnTo>
                  <a:lnTo>
                    <a:pt x="4001" y="25"/>
                  </a:lnTo>
                  <a:lnTo>
                    <a:pt x="4005" y="26"/>
                  </a:lnTo>
                  <a:lnTo>
                    <a:pt x="4008" y="27"/>
                  </a:lnTo>
                  <a:lnTo>
                    <a:pt x="4010" y="25"/>
                  </a:lnTo>
                  <a:lnTo>
                    <a:pt x="4014" y="25"/>
                  </a:lnTo>
                  <a:lnTo>
                    <a:pt x="4017" y="25"/>
                  </a:lnTo>
                  <a:lnTo>
                    <a:pt x="4021" y="25"/>
                  </a:lnTo>
                  <a:lnTo>
                    <a:pt x="4023" y="25"/>
                  </a:lnTo>
                  <a:lnTo>
                    <a:pt x="4026" y="25"/>
                  </a:lnTo>
                  <a:lnTo>
                    <a:pt x="4030" y="25"/>
                  </a:lnTo>
                  <a:lnTo>
                    <a:pt x="4033" y="25"/>
                  </a:lnTo>
                  <a:lnTo>
                    <a:pt x="4037" y="25"/>
                  </a:lnTo>
                  <a:lnTo>
                    <a:pt x="4039" y="25"/>
                  </a:lnTo>
                  <a:lnTo>
                    <a:pt x="4043" y="27"/>
                  </a:lnTo>
                  <a:lnTo>
                    <a:pt x="4046" y="31"/>
                  </a:lnTo>
                  <a:lnTo>
                    <a:pt x="4049" y="31"/>
                  </a:lnTo>
                  <a:lnTo>
                    <a:pt x="4052" y="30"/>
                  </a:lnTo>
                  <a:lnTo>
                    <a:pt x="4055" y="25"/>
                  </a:lnTo>
                  <a:lnTo>
                    <a:pt x="4059" y="26"/>
                  </a:lnTo>
                  <a:lnTo>
                    <a:pt x="4062" y="26"/>
                  </a:lnTo>
                  <a:lnTo>
                    <a:pt x="4064" y="26"/>
                  </a:lnTo>
                  <a:lnTo>
                    <a:pt x="4068" y="26"/>
                  </a:lnTo>
                  <a:lnTo>
                    <a:pt x="4071" y="27"/>
                  </a:lnTo>
                  <a:lnTo>
                    <a:pt x="4075" y="27"/>
                  </a:lnTo>
                  <a:lnTo>
                    <a:pt x="4078" y="27"/>
                  </a:lnTo>
                  <a:lnTo>
                    <a:pt x="4081" y="26"/>
                  </a:lnTo>
                  <a:lnTo>
                    <a:pt x="4084" y="26"/>
                  </a:lnTo>
                  <a:lnTo>
                    <a:pt x="4088" y="26"/>
                  </a:lnTo>
                  <a:lnTo>
                    <a:pt x="4091" y="26"/>
                  </a:lnTo>
                  <a:lnTo>
                    <a:pt x="4093" y="25"/>
                  </a:lnTo>
                  <a:lnTo>
                    <a:pt x="4097" y="25"/>
                  </a:lnTo>
                  <a:lnTo>
                    <a:pt x="4100" y="26"/>
                  </a:lnTo>
                  <a:lnTo>
                    <a:pt x="4104" y="26"/>
                  </a:lnTo>
                  <a:lnTo>
                    <a:pt x="4106" y="23"/>
                  </a:lnTo>
                  <a:lnTo>
                    <a:pt x="4109" y="23"/>
                  </a:lnTo>
                  <a:lnTo>
                    <a:pt x="4113" y="23"/>
                  </a:lnTo>
                  <a:lnTo>
                    <a:pt x="4116" y="26"/>
                  </a:lnTo>
                  <a:lnTo>
                    <a:pt x="4120" y="25"/>
                  </a:lnTo>
                  <a:lnTo>
                    <a:pt x="4122" y="25"/>
                  </a:lnTo>
                  <a:lnTo>
                    <a:pt x="4126" y="27"/>
                  </a:lnTo>
                  <a:lnTo>
                    <a:pt x="4129" y="26"/>
                  </a:lnTo>
                  <a:lnTo>
                    <a:pt x="4132" y="27"/>
                  </a:lnTo>
                  <a:lnTo>
                    <a:pt x="4135" y="24"/>
                  </a:lnTo>
                  <a:lnTo>
                    <a:pt x="4138" y="23"/>
                  </a:lnTo>
                  <a:lnTo>
                    <a:pt x="4142" y="24"/>
                  </a:lnTo>
                  <a:lnTo>
                    <a:pt x="4145" y="24"/>
                  </a:lnTo>
                </a:path>
              </a:pathLst>
            </a:custGeom>
            <a:noFill/>
            <a:ln w="31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711" name="Freeform 1031"/>
            <p:cNvSpPr>
              <a:spLocks/>
            </p:cNvSpPr>
            <p:nvPr userDrawn="1"/>
          </p:nvSpPr>
          <p:spPr bwMode="auto">
            <a:xfrm>
              <a:off x="4453" y="2989"/>
              <a:ext cx="359" cy="9"/>
            </a:xfrm>
            <a:custGeom>
              <a:avLst/>
              <a:gdLst>
                <a:gd name="T0" fmla="*/ 9 w 718"/>
                <a:gd name="T1" fmla="*/ 9 h 17"/>
                <a:gd name="T2" fmla="*/ 22 w 718"/>
                <a:gd name="T3" fmla="*/ 9 h 17"/>
                <a:gd name="T4" fmla="*/ 35 w 718"/>
                <a:gd name="T5" fmla="*/ 14 h 17"/>
                <a:gd name="T6" fmla="*/ 47 w 718"/>
                <a:gd name="T7" fmla="*/ 10 h 17"/>
                <a:gd name="T8" fmla="*/ 61 w 718"/>
                <a:gd name="T9" fmla="*/ 11 h 17"/>
                <a:gd name="T10" fmla="*/ 74 w 718"/>
                <a:gd name="T11" fmla="*/ 10 h 17"/>
                <a:gd name="T12" fmla="*/ 87 w 718"/>
                <a:gd name="T13" fmla="*/ 10 h 17"/>
                <a:gd name="T14" fmla="*/ 99 w 718"/>
                <a:gd name="T15" fmla="*/ 10 h 17"/>
                <a:gd name="T16" fmla="*/ 112 w 718"/>
                <a:gd name="T17" fmla="*/ 10 h 17"/>
                <a:gd name="T18" fmla="*/ 125 w 718"/>
                <a:gd name="T19" fmla="*/ 8 h 17"/>
                <a:gd name="T20" fmla="*/ 137 w 718"/>
                <a:gd name="T21" fmla="*/ 4 h 17"/>
                <a:gd name="T22" fmla="*/ 150 w 718"/>
                <a:gd name="T23" fmla="*/ 3 h 17"/>
                <a:gd name="T24" fmla="*/ 163 w 718"/>
                <a:gd name="T25" fmla="*/ 3 h 17"/>
                <a:gd name="T26" fmla="*/ 175 w 718"/>
                <a:gd name="T27" fmla="*/ 3 h 17"/>
                <a:gd name="T28" fmla="*/ 188 w 718"/>
                <a:gd name="T29" fmla="*/ 3 h 17"/>
                <a:gd name="T30" fmla="*/ 201 w 718"/>
                <a:gd name="T31" fmla="*/ 4 h 17"/>
                <a:gd name="T32" fmla="*/ 213 w 718"/>
                <a:gd name="T33" fmla="*/ 2 h 17"/>
                <a:gd name="T34" fmla="*/ 227 w 718"/>
                <a:gd name="T35" fmla="*/ 0 h 17"/>
                <a:gd name="T36" fmla="*/ 240 w 718"/>
                <a:gd name="T37" fmla="*/ 3 h 17"/>
                <a:gd name="T38" fmla="*/ 253 w 718"/>
                <a:gd name="T39" fmla="*/ 4 h 17"/>
                <a:gd name="T40" fmla="*/ 265 w 718"/>
                <a:gd name="T41" fmla="*/ 6 h 17"/>
                <a:gd name="T42" fmla="*/ 278 w 718"/>
                <a:gd name="T43" fmla="*/ 6 h 17"/>
                <a:gd name="T44" fmla="*/ 291 w 718"/>
                <a:gd name="T45" fmla="*/ 6 h 17"/>
                <a:gd name="T46" fmla="*/ 303 w 718"/>
                <a:gd name="T47" fmla="*/ 6 h 17"/>
                <a:gd name="T48" fmla="*/ 316 w 718"/>
                <a:gd name="T49" fmla="*/ 6 h 17"/>
                <a:gd name="T50" fmla="*/ 329 w 718"/>
                <a:gd name="T51" fmla="*/ 12 h 17"/>
                <a:gd name="T52" fmla="*/ 341 w 718"/>
                <a:gd name="T53" fmla="*/ 14 h 17"/>
                <a:gd name="T54" fmla="*/ 354 w 718"/>
                <a:gd name="T55" fmla="*/ 16 h 17"/>
                <a:gd name="T56" fmla="*/ 367 w 718"/>
                <a:gd name="T57" fmla="*/ 8 h 17"/>
                <a:gd name="T58" fmla="*/ 379 w 718"/>
                <a:gd name="T59" fmla="*/ 8 h 17"/>
                <a:gd name="T60" fmla="*/ 393 w 718"/>
                <a:gd name="T61" fmla="*/ 17 h 17"/>
                <a:gd name="T62" fmla="*/ 406 w 718"/>
                <a:gd name="T63" fmla="*/ 8 h 17"/>
                <a:gd name="T64" fmla="*/ 418 w 718"/>
                <a:gd name="T65" fmla="*/ 8 h 17"/>
                <a:gd name="T66" fmla="*/ 431 w 718"/>
                <a:gd name="T67" fmla="*/ 8 h 17"/>
                <a:gd name="T68" fmla="*/ 444 w 718"/>
                <a:gd name="T69" fmla="*/ 9 h 17"/>
                <a:gd name="T70" fmla="*/ 456 w 718"/>
                <a:gd name="T71" fmla="*/ 9 h 17"/>
                <a:gd name="T72" fmla="*/ 469 w 718"/>
                <a:gd name="T73" fmla="*/ 1 h 17"/>
                <a:gd name="T74" fmla="*/ 482 w 718"/>
                <a:gd name="T75" fmla="*/ 0 h 17"/>
                <a:gd name="T76" fmla="*/ 494 w 718"/>
                <a:gd name="T77" fmla="*/ 0 h 17"/>
                <a:gd name="T78" fmla="*/ 507 w 718"/>
                <a:gd name="T79" fmla="*/ 1 h 17"/>
                <a:gd name="T80" fmla="*/ 520 w 718"/>
                <a:gd name="T81" fmla="*/ 1 h 17"/>
                <a:gd name="T82" fmla="*/ 533 w 718"/>
                <a:gd name="T83" fmla="*/ 4 h 17"/>
                <a:gd name="T84" fmla="*/ 545 w 718"/>
                <a:gd name="T85" fmla="*/ 8 h 17"/>
                <a:gd name="T86" fmla="*/ 559 w 718"/>
                <a:gd name="T87" fmla="*/ 11 h 17"/>
                <a:gd name="T88" fmla="*/ 572 w 718"/>
                <a:gd name="T89" fmla="*/ 4 h 17"/>
                <a:gd name="T90" fmla="*/ 584 w 718"/>
                <a:gd name="T91" fmla="*/ 6 h 17"/>
                <a:gd name="T92" fmla="*/ 597 w 718"/>
                <a:gd name="T93" fmla="*/ 8 h 17"/>
                <a:gd name="T94" fmla="*/ 610 w 718"/>
                <a:gd name="T95" fmla="*/ 8 h 17"/>
                <a:gd name="T96" fmla="*/ 622 w 718"/>
                <a:gd name="T97" fmla="*/ 8 h 17"/>
                <a:gd name="T98" fmla="*/ 635 w 718"/>
                <a:gd name="T99" fmla="*/ 9 h 17"/>
                <a:gd name="T100" fmla="*/ 648 w 718"/>
                <a:gd name="T101" fmla="*/ 4 h 17"/>
                <a:gd name="T102" fmla="*/ 660 w 718"/>
                <a:gd name="T103" fmla="*/ 8 h 17"/>
                <a:gd name="T104" fmla="*/ 673 w 718"/>
                <a:gd name="T105" fmla="*/ 6 h 17"/>
                <a:gd name="T106" fmla="*/ 686 w 718"/>
                <a:gd name="T107" fmla="*/ 6 h 17"/>
                <a:gd name="T108" fmla="*/ 698 w 718"/>
                <a:gd name="T109" fmla="*/ 6 h 17"/>
                <a:gd name="T110" fmla="*/ 711 w 718"/>
                <a:gd name="T11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8" h="17">
                  <a:moveTo>
                    <a:pt x="0" y="9"/>
                  </a:moveTo>
                  <a:lnTo>
                    <a:pt x="4" y="9"/>
                  </a:lnTo>
                  <a:lnTo>
                    <a:pt x="6" y="9"/>
                  </a:lnTo>
                  <a:lnTo>
                    <a:pt x="9" y="9"/>
                  </a:lnTo>
                  <a:lnTo>
                    <a:pt x="13" y="9"/>
                  </a:lnTo>
                  <a:lnTo>
                    <a:pt x="16" y="9"/>
                  </a:lnTo>
                  <a:lnTo>
                    <a:pt x="20" y="9"/>
                  </a:lnTo>
                  <a:lnTo>
                    <a:pt x="22" y="9"/>
                  </a:lnTo>
                  <a:lnTo>
                    <a:pt x="26" y="11"/>
                  </a:lnTo>
                  <a:lnTo>
                    <a:pt x="29" y="15"/>
                  </a:lnTo>
                  <a:lnTo>
                    <a:pt x="32" y="15"/>
                  </a:lnTo>
                  <a:lnTo>
                    <a:pt x="35" y="14"/>
                  </a:lnTo>
                  <a:lnTo>
                    <a:pt x="38" y="9"/>
                  </a:lnTo>
                  <a:lnTo>
                    <a:pt x="42" y="10"/>
                  </a:lnTo>
                  <a:lnTo>
                    <a:pt x="45" y="10"/>
                  </a:lnTo>
                  <a:lnTo>
                    <a:pt x="47" y="10"/>
                  </a:lnTo>
                  <a:lnTo>
                    <a:pt x="51" y="10"/>
                  </a:lnTo>
                  <a:lnTo>
                    <a:pt x="54" y="11"/>
                  </a:lnTo>
                  <a:lnTo>
                    <a:pt x="58" y="11"/>
                  </a:lnTo>
                  <a:lnTo>
                    <a:pt x="61" y="11"/>
                  </a:lnTo>
                  <a:lnTo>
                    <a:pt x="64" y="10"/>
                  </a:lnTo>
                  <a:lnTo>
                    <a:pt x="67" y="10"/>
                  </a:lnTo>
                  <a:lnTo>
                    <a:pt x="71" y="10"/>
                  </a:lnTo>
                  <a:lnTo>
                    <a:pt x="74" y="10"/>
                  </a:lnTo>
                  <a:lnTo>
                    <a:pt x="76" y="9"/>
                  </a:lnTo>
                  <a:lnTo>
                    <a:pt x="80" y="9"/>
                  </a:lnTo>
                  <a:lnTo>
                    <a:pt x="83" y="10"/>
                  </a:lnTo>
                  <a:lnTo>
                    <a:pt x="87" y="10"/>
                  </a:lnTo>
                  <a:lnTo>
                    <a:pt x="89" y="7"/>
                  </a:lnTo>
                  <a:lnTo>
                    <a:pt x="92" y="7"/>
                  </a:lnTo>
                  <a:lnTo>
                    <a:pt x="96" y="7"/>
                  </a:lnTo>
                  <a:lnTo>
                    <a:pt x="99" y="10"/>
                  </a:lnTo>
                  <a:lnTo>
                    <a:pt x="103" y="9"/>
                  </a:lnTo>
                  <a:lnTo>
                    <a:pt x="105" y="9"/>
                  </a:lnTo>
                  <a:lnTo>
                    <a:pt x="109" y="11"/>
                  </a:lnTo>
                  <a:lnTo>
                    <a:pt x="112" y="10"/>
                  </a:lnTo>
                  <a:lnTo>
                    <a:pt x="115" y="11"/>
                  </a:lnTo>
                  <a:lnTo>
                    <a:pt x="118" y="8"/>
                  </a:lnTo>
                  <a:lnTo>
                    <a:pt x="121" y="7"/>
                  </a:lnTo>
                  <a:lnTo>
                    <a:pt x="125" y="8"/>
                  </a:lnTo>
                  <a:lnTo>
                    <a:pt x="128" y="8"/>
                  </a:lnTo>
                  <a:lnTo>
                    <a:pt x="130" y="8"/>
                  </a:lnTo>
                  <a:lnTo>
                    <a:pt x="134" y="6"/>
                  </a:lnTo>
                  <a:lnTo>
                    <a:pt x="137" y="4"/>
                  </a:lnTo>
                  <a:lnTo>
                    <a:pt x="141" y="3"/>
                  </a:lnTo>
                  <a:lnTo>
                    <a:pt x="144" y="2"/>
                  </a:lnTo>
                  <a:lnTo>
                    <a:pt x="147" y="3"/>
                  </a:lnTo>
                  <a:lnTo>
                    <a:pt x="150" y="3"/>
                  </a:lnTo>
                  <a:lnTo>
                    <a:pt x="153" y="3"/>
                  </a:lnTo>
                  <a:lnTo>
                    <a:pt x="157" y="3"/>
                  </a:lnTo>
                  <a:lnTo>
                    <a:pt x="159" y="3"/>
                  </a:lnTo>
                  <a:lnTo>
                    <a:pt x="163" y="3"/>
                  </a:lnTo>
                  <a:lnTo>
                    <a:pt x="166" y="3"/>
                  </a:lnTo>
                  <a:lnTo>
                    <a:pt x="170" y="3"/>
                  </a:lnTo>
                  <a:lnTo>
                    <a:pt x="172" y="3"/>
                  </a:lnTo>
                  <a:lnTo>
                    <a:pt x="175" y="3"/>
                  </a:lnTo>
                  <a:lnTo>
                    <a:pt x="179" y="3"/>
                  </a:lnTo>
                  <a:lnTo>
                    <a:pt x="182" y="3"/>
                  </a:lnTo>
                  <a:lnTo>
                    <a:pt x="186" y="3"/>
                  </a:lnTo>
                  <a:lnTo>
                    <a:pt x="188" y="3"/>
                  </a:lnTo>
                  <a:lnTo>
                    <a:pt x="191" y="4"/>
                  </a:lnTo>
                  <a:lnTo>
                    <a:pt x="195" y="4"/>
                  </a:lnTo>
                  <a:lnTo>
                    <a:pt x="198" y="4"/>
                  </a:lnTo>
                  <a:lnTo>
                    <a:pt x="201" y="4"/>
                  </a:lnTo>
                  <a:lnTo>
                    <a:pt x="204" y="4"/>
                  </a:lnTo>
                  <a:lnTo>
                    <a:pt x="208" y="4"/>
                  </a:lnTo>
                  <a:lnTo>
                    <a:pt x="211" y="4"/>
                  </a:lnTo>
                  <a:lnTo>
                    <a:pt x="213" y="2"/>
                  </a:lnTo>
                  <a:lnTo>
                    <a:pt x="217" y="3"/>
                  </a:lnTo>
                  <a:lnTo>
                    <a:pt x="220" y="1"/>
                  </a:lnTo>
                  <a:lnTo>
                    <a:pt x="224" y="1"/>
                  </a:lnTo>
                  <a:lnTo>
                    <a:pt x="227" y="0"/>
                  </a:lnTo>
                  <a:lnTo>
                    <a:pt x="230" y="0"/>
                  </a:lnTo>
                  <a:lnTo>
                    <a:pt x="233" y="3"/>
                  </a:lnTo>
                  <a:lnTo>
                    <a:pt x="236" y="4"/>
                  </a:lnTo>
                  <a:lnTo>
                    <a:pt x="240" y="3"/>
                  </a:lnTo>
                  <a:lnTo>
                    <a:pt x="242" y="4"/>
                  </a:lnTo>
                  <a:lnTo>
                    <a:pt x="246" y="4"/>
                  </a:lnTo>
                  <a:lnTo>
                    <a:pt x="249" y="4"/>
                  </a:lnTo>
                  <a:lnTo>
                    <a:pt x="253" y="4"/>
                  </a:lnTo>
                  <a:lnTo>
                    <a:pt x="255" y="4"/>
                  </a:lnTo>
                  <a:lnTo>
                    <a:pt x="258" y="6"/>
                  </a:lnTo>
                  <a:lnTo>
                    <a:pt x="262" y="6"/>
                  </a:lnTo>
                  <a:lnTo>
                    <a:pt x="265" y="6"/>
                  </a:lnTo>
                  <a:lnTo>
                    <a:pt x="269" y="6"/>
                  </a:lnTo>
                  <a:lnTo>
                    <a:pt x="271" y="6"/>
                  </a:lnTo>
                  <a:lnTo>
                    <a:pt x="274" y="6"/>
                  </a:lnTo>
                  <a:lnTo>
                    <a:pt x="278" y="6"/>
                  </a:lnTo>
                  <a:lnTo>
                    <a:pt x="281" y="6"/>
                  </a:lnTo>
                  <a:lnTo>
                    <a:pt x="284" y="6"/>
                  </a:lnTo>
                  <a:lnTo>
                    <a:pt x="287" y="6"/>
                  </a:lnTo>
                  <a:lnTo>
                    <a:pt x="291" y="6"/>
                  </a:lnTo>
                  <a:lnTo>
                    <a:pt x="294" y="6"/>
                  </a:lnTo>
                  <a:lnTo>
                    <a:pt x="296" y="6"/>
                  </a:lnTo>
                  <a:lnTo>
                    <a:pt x="300" y="6"/>
                  </a:lnTo>
                  <a:lnTo>
                    <a:pt x="303" y="6"/>
                  </a:lnTo>
                  <a:lnTo>
                    <a:pt x="307" y="6"/>
                  </a:lnTo>
                  <a:lnTo>
                    <a:pt x="310" y="6"/>
                  </a:lnTo>
                  <a:lnTo>
                    <a:pt x="312" y="6"/>
                  </a:lnTo>
                  <a:lnTo>
                    <a:pt x="316" y="6"/>
                  </a:lnTo>
                  <a:lnTo>
                    <a:pt x="319" y="7"/>
                  </a:lnTo>
                  <a:lnTo>
                    <a:pt x="323" y="7"/>
                  </a:lnTo>
                  <a:lnTo>
                    <a:pt x="325" y="10"/>
                  </a:lnTo>
                  <a:lnTo>
                    <a:pt x="329" y="12"/>
                  </a:lnTo>
                  <a:lnTo>
                    <a:pt x="332" y="9"/>
                  </a:lnTo>
                  <a:lnTo>
                    <a:pt x="335" y="14"/>
                  </a:lnTo>
                  <a:lnTo>
                    <a:pt x="338" y="16"/>
                  </a:lnTo>
                  <a:lnTo>
                    <a:pt x="341" y="14"/>
                  </a:lnTo>
                  <a:lnTo>
                    <a:pt x="345" y="16"/>
                  </a:lnTo>
                  <a:lnTo>
                    <a:pt x="348" y="16"/>
                  </a:lnTo>
                  <a:lnTo>
                    <a:pt x="352" y="15"/>
                  </a:lnTo>
                  <a:lnTo>
                    <a:pt x="354" y="16"/>
                  </a:lnTo>
                  <a:lnTo>
                    <a:pt x="357" y="17"/>
                  </a:lnTo>
                  <a:lnTo>
                    <a:pt x="361" y="16"/>
                  </a:lnTo>
                  <a:lnTo>
                    <a:pt x="364" y="15"/>
                  </a:lnTo>
                  <a:lnTo>
                    <a:pt x="367" y="8"/>
                  </a:lnTo>
                  <a:lnTo>
                    <a:pt x="370" y="7"/>
                  </a:lnTo>
                  <a:lnTo>
                    <a:pt x="374" y="8"/>
                  </a:lnTo>
                  <a:lnTo>
                    <a:pt x="377" y="8"/>
                  </a:lnTo>
                  <a:lnTo>
                    <a:pt x="379" y="8"/>
                  </a:lnTo>
                  <a:lnTo>
                    <a:pt x="383" y="10"/>
                  </a:lnTo>
                  <a:lnTo>
                    <a:pt x="386" y="16"/>
                  </a:lnTo>
                  <a:lnTo>
                    <a:pt x="390" y="17"/>
                  </a:lnTo>
                  <a:lnTo>
                    <a:pt x="393" y="17"/>
                  </a:lnTo>
                  <a:lnTo>
                    <a:pt x="395" y="12"/>
                  </a:lnTo>
                  <a:lnTo>
                    <a:pt x="399" y="7"/>
                  </a:lnTo>
                  <a:lnTo>
                    <a:pt x="402" y="8"/>
                  </a:lnTo>
                  <a:lnTo>
                    <a:pt x="406" y="8"/>
                  </a:lnTo>
                  <a:lnTo>
                    <a:pt x="408" y="8"/>
                  </a:lnTo>
                  <a:lnTo>
                    <a:pt x="412" y="8"/>
                  </a:lnTo>
                  <a:lnTo>
                    <a:pt x="415" y="8"/>
                  </a:lnTo>
                  <a:lnTo>
                    <a:pt x="418" y="8"/>
                  </a:lnTo>
                  <a:lnTo>
                    <a:pt x="421" y="8"/>
                  </a:lnTo>
                  <a:lnTo>
                    <a:pt x="424" y="8"/>
                  </a:lnTo>
                  <a:lnTo>
                    <a:pt x="428" y="9"/>
                  </a:lnTo>
                  <a:lnTo>
                    <a:pt x="431" y="8"/>
                  </a:lnTo>
                  <a:lnTo>
                    <a:pt x="435" y="9"/>
                  </a:lnTo>
                  <a:lnTo>
                    <a:pt x="437" y="9"/>
                  </a:lnTo>
                  <a:lnTo>
                    <a:pt x="440" y="9"/>
                  </a:lnTo>
                  <a:lnTo>
                    <a:pt x="444" y="9"/>
                  </a:lnTo>
                  <a:lnTo>
                    <a:pt x="447" y="9"/>
                  </a:lnTo>
                  <a:lnTo>
                    <a:pt x="450" y="9"/>
                  </a:lnTo>
                  <a:lnTo>
                    <a:pt x="453" y="9"/>
                  </a:lnTo>
                  <a:lnTo>
                    <a:pt x="456" y="9"/>
                  </a:lnTo>
                  <a:lnTo>
                    <a:pt x="460" y="9"/>
                  </a:lnTo>
                  <a:lnTo>
                    <a:pt x="462" y="9"/>
                  </a:lnTo>
                  <a:lnTo>
                    <a:pt x="466" y="7"/>
                  </a:lnTo>
                  <a:lnTo>
                    <a:pt x="469" y="1"/>
                  </a:lnTo>
                  <a:lnTo>
                    <a:pt x="473" y="0"/>
                  </a:lnTo>
                  <a:lnTo>
                    <a:pt x="476" y="0"/>
                  </a:lnTo>
                  <a:lnTo>
                    <a:pt x="478" y="0"/>
                  </a:lnTo>
                  <a:lnTo>
                    <a:pt x="482" y="0"/>
                  </a:lnTo>
                  <a:lnTo>
                    <a:pt x="485" y="0"/>
                  </a:lnTo>
                  <a:lnTo>
                    <a:pt x="489" y="0"/>
                  </a:lnTo>
                  <a:lnTo>
                    <a:pt x="491" y="1"/>
                  </a:lnTo>
                  <a:lnTo>
                    <a:pt x="494" y="0"/>
                  </a:lnTo>
                  <a:lnTo>
                    <a:pt x="498" y="1"/>
                  </a:lnTo>
                  <a:lnTo>
                    <a:pt x="501" y="1"/>
                  </a:lnTo>
                  <a:lnTo>
                    <a:pt x="504" y="1"/>
                  </a:lnTo>
                  <a:lnTo>
                    <a:pt x="507" y="1"/>
                  </a:lnTo>
                  <a:lnTo>
                    <a:pt x="511" y="1"/>
                  </a:lnTo>
                  <a:lnTo>
                    <a:pt x="514" y="1"/>
                  </a:lnTo>
                  <a:lnTo>
                    <a:pt x="518" y="1"/>
                  </a:lnTo>
                  <a:lnTo>
                    <a:pt x="520" y="1"/>
                  </a:lnTo>
                  <a:lnTo>
                    <a:pt x="523" y="1"/>
                  </a:lnTo>
                  <a:lnTo>
                    <a:pt x="527" y="1"/>
                  </a:lnTo>
                  <a:lnTo>
                    <a:pt x="530" y="2"/>
                  </a:lnTo>
                  <a:lnTo>
                    <a:pt x="533" y="4"/>
                  </a:lnTo>
                  <a:lnTo>
                    <a:pt x="536" y="8"/>
                  </a:lnTo>
                  <a:lnTo>
                    <a:pt x="539" y="7"/>
                  </a:lnTo>
                  <a:lnTo>
                    <a:pt x="543" y="6"/>
                  </a:lnTo>
                  <a:lnTo>
                    <a:pt x="545" y="8"/>
                  </a:lnTo>
                  <a:lnTo>
                    <a:pt x="549" y="11"/>
                  </a:lnTo>
                  <a:lnTo>
                    <a:pt x="552" y="10"/>
                  </a:lnTo>
                  <a:lnTo>
                    <a:pt x="556" y="11"/>
                  </a:lnTo>
                  <a:lnTo>
                    <a:pt x="559" y="11"/>
                  </a:lnTo>
                  <a:lnTo>
                    <a:pt x="561" y="11"/>
                  </a:lnTo>
                  <a:lnTo>
                    <a:pt x="565" y="11"/>
                  </a:lnTo>
                  <a:lnTo>
                    <a:pt x="568" y="9"/>
                  </a:lnTo>
                  <a:lnTo>
                    <a:pt x="572" y="4"/>
                  </a:lnTo>
                  <a:lnTo>
                    <a:pt x="574" y="7"/>
                  </a:lnTo>
                  <a:lnTo>
                    <a:pt x="577" y="7"/>
                  </a:lnTo>
                  <a:lnTo>
                    <a:pt x="581" y="7"/>
                  </a:lnTo>
                  <a:lnTo>
                    <a:pt x="584" y="6"/>
                  </a:lnTo>
                  <a:lnTo>
                    <a:pt x="587" y="2"/>
                  </a:lnTo>
                  <a:lnTo>
                    <a:pt x="590" y="3"/>
                  </a:lnTo>
                  <a:lnTo>
                    <a:pt x="594" y="7"/>
                  </a:lnTo>
                  <a:lnTo>
                    <a:pt x="597" y="8"/>
                  </a:lnTo>
                  <a:lnTo>
                    <a:pt x="600" y="8"/>
                  </a:lnTo>
                  <a:lnTo>
                    <a:pt x="603" y="9"/>
                  </a:lnTo>
                  <a:lnTo>
                    <a:pt x="606" y="8"/>
                  </a:lnTo>
                  <a:lnTo>
                    <a:pt x="610" y="8"/>
                  </a:lnTo>
                  <a:lnTo>
                    <a:pt x="613" y="4"/>
                  </a:lnTo>
                  <a:lnTo>
                    <a:pt x="615" y="7"/>
                  </a:lnTo>
                  <a:lnTo>
                    <a:pt x="619" y="7"/>
                  </a:lnTo>
                  <a:lnTo>
                    <a:pt x="622" y="8"/>
                  </a:lnTo>
                  <a:lnTo>
                    <a:pt x="626" y="9"/>
                  </a:lnTo>
                  <a:lnTo>
                    <a:pt x="628" y="8"/>
                  </a:lnTo>
                  <a:lnTo>
                    <a:pt x="632" y="9"/>
                  </a:lnTo>
                  <a:lnTo>
                    <a:pt x="635" y="9"/>
                  </a:lnTo>
                  <a:lnTo>
                    <a:pt x="639" y="8"/>
                  </a:lnTo>
                  <a:lnTo>
                    <a:pt x="642" y="7"/>
                  </a:lnTo>
                  <a:lnTo>
                    <a:pt x="644" y="3"/>
                  </a:lnTo>
                  <a:lnTo>
                    <a:pt x="648" y="4"/>
                  </a:lnTo>
                  <a:lnTo>
                    <a:pt x="651" y="4"/>
                  </a:lnTo>
                  <a:lnTo>
                    <a:pt x="655" y="8"/>
                  </a:lnTo>
                  <a:lnTo>
                    <a:pt x="657" y="9"/>
                  </a:lnTo>
                  <a:lnTo>
                    <a:pt x="660" y="8"/>
                  </a:lnTo>
                  <a:lnTo>
                    <a:pt x="664" y="9"/>
                  </a:lnTo>
                  <a:lnTo>
                    <a:pt x="667" y="9"/>
                  </a:lnTo>
                  <a:lnTo>
                    <a:pt x="670" y="7"/>
                  </a:lnTo>
                  <a:lnTo>
                    <a:pt x="673" y="6"/>
                  </a:lnTo>
                  <a:lnTo>
                    <a:pt x="677" y="9"/>
                  </a:lnTo>
                  <a:lnTo>
                    <a:pt x="680" y="9"/>
                  </a:lnTo>
                  <a:lnTo>
                    <a:pt x="683" y="4"/>
                  </a:lnTo>
                  <a:lnTo>
                    <a:pt x="686" y="6"/>
                  </a:lnTo>
                  <a:lnTo>
                    <a:pt x="689" y="6"/>
                  </a:lnTo>
                  <a:lnTo>
                    <a:pt x="693" y="6"/>
                  </a:lnTo>
                  <a:lnTo>
                    <a:pt x="696" y="6"/>
                  </a:lnTo>
                  <a:lnTo>
                    <a:pt x="698" y="6"/>
                  </a:lnTo>
                  <a:lnTo>
                    <a:pt x="702" y="7"/>
                  </a:lnTo>
                  <a:lnTo>
                    <a:pt x="705" y="10"/>
                  </a:lnTo>
                  <a:lnTo>
                    <a:pt x="709" y="9"/>
                  </a:lnTo>
                  <a:lnTo>
                    <a:pt x="711" y="6"/>
                  </a:lnTo>
                  <a:lnTo>
                    <a:pt x="715" y="7"/>
                  </a:lnTo>
                  <a:lnTo>
                    <a:pt x="718" y="7"/>
                  </a:lnTo>
                </a:path>
              </a:pathLst>
            </a:custGeom>
            <a:noFill/>
            <a:ln w="31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0712" name="Text Box 1032"/>
          <p:cNvSpPr txBox="1">
            <a:spLocks noChangeArrowheads="1"/>
          </p:cNvSpPr>
          <p:nvPr userDrawn="1"/>
        </p:nvSpPr>
        <p:spPr bwMode="auto">
          <a:xfrm>
            <a:off x="8836025" y="6759575"/>
            <a:ext cx="2286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pPr>
            <a:fld id="{1EB89156-2450-4B77-9AD0-42C8285995A1}" type="slidenum">
              <a:rPr lang="en-US" sz="600">
                <a:solidFill>
                  <a:schemeClr val="bg1"/>
                </a:solidFill>
                <a:latin typeface="Arial" charset="0"/>
              </a:rPr>
              <a:pPr algn="r">
                <a:spcBef>
                  <a:spcPct val="50000"/>
                </a:spcBef>
              </a:pPr>
              <a:t>‹#›</a:t>
            </a:fld>
            <a:endParaRPr lang="en-US" sz="600">
              <a:solidFill>
                <a:schemeClr val="bg1"/>
              </a:solidFill>
              <a:latin typeface="Arial" charset="0"/>
            </a:endParaRPr>
          </a:p>
        </p:txBody>
      </p:sp>
      <p:pic>
        <p:nvPicPr>
          <p:cNvPr id="200713" name="Picture 1033" descr="URS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7050" y="6440488"/>
            <a:ext cx="933450" cy="322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06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91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endParaRPr lang="en-US"/>
          </a:p>
        </p:txBody>
      </p:sp>
    </p:spTree>
    <p:extLst>
      <p:ext uri="{BB962C8B-B14F-4D97-AF65-F5344CB8AC3E}">
        <p14:creationId xmlns:p14="http://schemas.microsoft.com/office/powerpoint/2010/main" val="26474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55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7398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643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38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524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18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986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702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0"/>
            </a:gs>
            <a:gs pos="50000">
              <a:srgbClr val="40458C"/>
            </a:gs>
            <a:gs pos="100000">
              <a:srgbClr val="00005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6" name="Group 12"/>
          <p:cNvGrpSpPr>
            <a:grpSpLocks/>
          </p:cNvGrpSpPr>
          <p:nvPr userDrawn="1"/>
        </p:nvGrpSpPr>
        <p:grpSpPr bwMode="auto">
          <a:xfrm>
            <a:off x="76200" y="6375400"/>
            <a:ext cx="6946900" cy="457200"/>
            <a:chOff x="436" y="2648"/>
            <a:chExt cx="4376" cy="590"/>
          </a:xfrm>
        </p:grpSpPr>
        <p:sp>
          <p:nvSpPr>
            <p:cNvPr id="1037" name="Freeform 13"/>
            <p:cNvSpPr>
              <a:spLocks/>
            </p:cNvSpPr>
            <p:nvPr userDrawn="1"/>
          </p:nvSpPr>
          <p:spPr bwMode="auto">
            <a:xfrm>
              <a:off x="436" y="2648"/>
              <a:ext cx="2072" cy="590"/>
            </a:xfrm>
            <a:custGeom>
              <a:avLst/>
              <a:gdLst>
                <a:gd name="T0" fmla="*/ 63 w 4144"/>
                <a:gd name="T1" fmla="*/ 735 h 1179"/>
                <a:gd name="T2" fmla="*/ 131 w 4144"/>
                <a:gd name="T3" fmla="*/ 713 h 1179"/>
                <a:gd name="T4" fmla="*/ 198 w 4144"/>
                <a:gd name="T5" fmla="*/ 673 h 1179"/>
                <a:gd name="T6" fmla="*/ 265 w 4144"/>
                <a:gd name="T7" fmla="*/ 639 h 1179"/>
                <a:gd name="T8" fmla="*/ 331 w 4144"/>
                <a:gd name="T9" fmla="*/ 727 h 1179"/>
                <a:gd name="T10" fmla="*/ 398 w 4144"/>
                <a:gd name="T11" fmla="*/ 807 h 1179"/>
                <a:gd name="T12" fmla="*/ 465 w 4144"/>
                <a:gd name="T13" fmla="*/ 567 h 1179"/>
                <a:gd name="T14" fmla="*/ 532 w 4144"/>
                <a:gd name="T15" fmla="*/ 357 h 1179"/>
                <a:gd name="T16" fmla="*/ 600 w 4144"/>
                <a:gd name="T17" fmla="*/ 276 h 1179"/>
                <a:gd name="T18" fmla="*/ 667 w 4144"/>
                <a:gd name="T19" fmla="*/ 39 h 1179"/>
                <a:gd name="T20" fmla="*/ 734 w 4144"/>
                <a:gd name="T21" fmla="*/ 766 h 1179"/>
                <a:gd name="T22" fmla="*/ 800 w 4144"/>
                <a:gd name="T23" fmla="*/ 732 h 1179"/>
                <a:gd name="T24" fmla="*/ 867 w 4144"/>
                <a:gd name="T25" fmla="*/ 693 h 1179"/>
                <a:gd name="T26" fmla="*/ 934 w 4144"/>
                <a:gd name="T27" fmla="*/ 135 h 1179"/>
                <a:gd name="T28" fmla="*/ 1002 w 4144"/>
                <a:gd name="T29" fmla="*/ 955 h 1179"/>
                <a:gd name="T30" fmla="*/ 1069 w 4144"/>
                <a:gd name="T31" fmla="*/ 826 h 1179"/>
                <a:gd name="T32" fmla="*/ 1136 w 4144"/>
                <a:gd name="T33" fmla="*/ 845 h 1179"/>
                <a:gd name="T34" fmla="*/ 1202 w 4144"/>
                <a:gd name="T35" fmla="*/ 463 h 1179"/>
                <a:gd name="T36" fmla="*/ 1269 w 4144"/>
                <a:gd name="T37" fmla="*/ 711 h 1179"/>
                <a:gd name="T38" fmla="*/ 1336 w 4144"/>
                <a:gd name="T39" fmla="*/ 897 h 1179"/>
                <a:gd name="T40" fmla="*/ 1403 w 4144"/>
                <a:gd name="T41" fmla="*/ 949 h 1179"/>
                <a:gd name="T42" fmla="*/ 1471 w 4144"/>
                <a:gd name="T43" fmla="*/ 837 h 1179"/>
                <a:gd name="T44" fmla="*/ 1538 w 4144"/>
                <a:gd name="T45" fmla="*/ 719 h 1179"/>
                <a:gd name="T46" fmla="*/ 1605 w 4144"/>
                <a:gd name="T47" fmla="*/ 850 h 1179"/>
                <a:gd name="T48" fmla="*/ 1671 w 4144"/>
                <a:gd name="T49" fmla="*/ 692 h 1179"/>
                <a:gd name="T50" fmla="*/ 1738 w 4144"/>
                <a:gd name="T51" fmla="*/ 722 h 1179"/>
                <a:gd name="T52" fmla="*/ 1805 w 4144"/>
                <a:gd name="T53" fmla="*/ 723 h 1179"/>
                <a:gd name="T54" fmla="*/ 1873 w 4144"/>
                <a:gd name="T55" fmla="*/ 774 h 1179"/>
                <a:gd name="T56" fmla="*/ 1940 w 4144"/>
                <a:gd name="T57" fmla="*/ 667 h 1179"/>
                <a:gd name="T58" fmla="*/ 2007 w 4144"/>
                <a:gd name="T59" fmla="*/ 688 h 1179"/>
                <a:gd name="T60" fmla="*/ 2073 w 4144"/>
                <a:gd name="T61" fmla="*/ 754 h 1179"/>
                <a:gd name="T62" fmla="*/ 2140 w 4144"/>
                <a:gd name="T63" fmla="*/ 705 h 1179"/>
                <a:gd name="T64" fmla="*/ 2207 w 4144"/>
                <a:gd name="T65" fmla="*/ 773 h 1179"/>
                <a:gd name="T66" fmla="*/ 2274 w 4144"/>
                <a:gd name="T67" fmla="*/ 713 h 1179"/>
                <a:gd name="T68" fmla="*/ 2342 w 4144"/>
                <a:gd name="T69" fmla="*/ 699 h 1179"/>
                <a:gd name="T70" fmla="*/ 2409 w 4144"/>
                <a:gd name="T71" fmla="*/ 736 h 1179"/>
                <a:gd name="T72" fmla="*/ 2475 w 4144"/>
                <a:gd name="T73" fmla="*/ 738 h 1179"/>
                <a:gd name="T74" fmla="*/ 2542 w 4144"/>
                <a:gd name="T75" fmla="*/ 640 h 1179"/>
                <a:gd name="T76" fmla="*/ 2609 w 4144"/>
                <a:gd name="T77" fmla="*/ 666 h 1179"/>
                <a:gd name="T78" fmla="*/ 2676 w 4144"/>
                <a:gd name="T79" fmla="*/ 768 h 1179"/>
                <a:gd name="T80" fmla="*/ 2744 w 4144"/>
                <a:gd name="T81" fmla="*/ 715 h 1179"/>
                <a:gd name="T82" fmla="*/ 2811 w 4144"/>
                <a:gd name="T83" fmla="*/ 661 h 1179"/>
                <a:gd name="T84" fmla="*/ 2878 w 4144"/>
                <a:gd name="T85" fmla="*/ 706 h 1179"/>
                <a:gd name="T86" fmla="*/ 2944 w 4144"/>
                <a:gd name="T87" fmla="*/ 663 h 1179"/>
                <a:gd name="T88" fmla="*/ 3011 w 4144"/>
                <a:gd name="T89" fmla="*/ 700 h 1179"/>
                <a:gd name="T90" fmla="*/ 3078 w 4144"/>
                <a:gd name="T91" fmla="*/ 716 h 1179"/>
                <a:gd name="T92" fmla="*/ 3145 w 4144"/>
                <a:gd name="T93" fmla="*/ 683 h 1179"/>
                <a:gd name="T94" fmla="*/ 3213 w 4144"/>
                <a:gd name="T95" fmla="*/ 696 h 1179"/>
                <a:gd name="T96" fmla="*/ 3280 w 4144"/>
                <a:gd name="T97" fmla="*/ 716 h 1179"/>
                <a:gd name="T98" fmla="*/ 3346 w 4144"/>
                <a:gd name="T99" fmla="*/ 654 h 1179"/>
                <a:gd name="T100" fmla="*/ 3413 w 4144"/>
                <a:gd name="T101" fmla="*/ 713 h 1179"/>
                <a:gd name="T102" fmla="*/ 3480 w 4144"/>
                <a:gd name="T103" fmla="*/ 671 h 1179"/>
                <a:gd name="T104" fmla="*/ 3547 w 4144"/>
                <a:gd name="T105" fmla="*/ 669 h 1179"/>
                <a:gd name="T106" fmla="*/ 3615 w 4144"/>
                <a:gd name="T107" fmla="*/ 712 h 1179"/>
                <a:gd name="T108" fmla="*/ 3682 w 4144"/>
                <a:gd name="T109" fmla="*/ 674 h 1179"/>
                <a:gd name="T110" fmla="*/ 3749 w 4144"/>
                <a:gd name="T111" fmla="*/ 676 h 1179"/>
                <a:gd name="T112" fmla="*/ 3815 w 4144"/>
                <a:gd name="T113" fmla="*/ 690 h 1179"/>
                <a:gd name="T114" fmla="*/ 3882 w 4144"/>
                <a:gd name="T115" fmla="*/ 713 h 1179"/>
                <a:gd name="T116" fmla="*/ 3949 w 4144"/>
                <a:gd name="T117" fmla="*/ 696 h 1179"/>
                <a:gd name="T118" fmla="*/ 4016 w 4144"/>
                <a:gd name="T119" fmla="*/ 684 h 1179"/>
                <a:gd name="T120" fmla="*/ 4084 w 4144"/>
                <a:gd name="T121" fmla="*/ 69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4" h="1179">
                  <a:moveTo>
                    <a:pt x="0" y="716"/>
                  </a:moveTo>
                  <a:lnTo>
                    <a:pt x="3" y="717"/>
                  </a:lnTo>
                  <a:lnTo>
                    <a:pt x="7" y="706"/>
                  </a:lnTo>
                  <a:lnTo>
                    <a:pt x="9" y="699"/>
                  </a:lnTo>
                  <a:lnTo>
                    <a:pt x="12" y="712"/>
                  </a:lnTo>
                  <a:lnTo>
                    <a:pt x="16" y="719"/>
                  </a:lnTo>
                  <a:lnTo>
                    <a:pt x="19" y="678"/>
                  </a:lnTo>
                  <a:lnTo>
                    <a:pt x="22" y="671"/>
                  </a:lnTo>
                  <a:lnTo>
                    <a:pt x="25" y="690"/>
                  </a:lnTo>
                  <a:lnTo>
                    <a:pt x="28" y="669"/>
                  </a:lnTo>
                  <a:lnTo>
                    <a:pt x="32" y="681"/>
                  </a:lnTo>
                  <a:lnTo>
                    <a:pt x="34" y="750"/>
                  </a:lnTo>
                  <a:lnTo>
                    <a:pt x="38" y="681"/>
                  </a:lnTo>
                  <a:lnTo>
                    <a:pt x="41" y="633"/>
                  </a:lnTo>
                  <a:lnTo>
                    <a:pt x="45" y="643"/>
                  </a:lnTo>
                  <a:lnTo>
                    <a:pt x="48" y="723"/>
                  </a:lnTo>
                  <a:lnTo>
                    <a:pt x="50" y="751"/>
                  </a:lnTo>
                  <a:lnTo>
                    <a:pt x="54" y="571"/>
                  </a:lnTo>
                  <a:lnTo>
                    <a:pt x="57" y="699"/>
                  </a:lnTo>
                  <a:lnTo>
                    <a:pt x="61" y="822"/>
                  </a:lnTo>
                  <a:lnTo>
                    <a:pt x="63" y="735"/>
                  </a:lnTo>
                  <a:lnTo>
                    <a:pt x="66" y="754"/>
                  </a:lnTo>
                  <a:lnTo>
                    <a:pt x="70" y="760"/>
                  </a:lnTo>
                  <a:lnTo>
                    <a:pt x="73" y="694"/>
                  </a:lnTo>
                  <a:lnTo>
                    <a:pt x="76" y="552"/>
                  </a:lnTo>
                  <a:lnTo>
                    <a:pt x="79" y="520"/>
                  </a:lnTo>
                  <a:lnTo>
                    <a:pt x="83" y="720"/>
                  </a:lnTo>
                  <a:lnTo>
                    <a:pt x="86" y="726"/>
                  </a:lnTo>
                  <a:lnTo>
                    <a:pt x="89" y="750"/>
                  </a:lnTo>
                  <a:lnTo>
                    <a:pt x="92" y="591"/>
                  </a:lnTo>
                  <a:lnTo>
                    <a:pt x="95" y="595"/>
                  </a:lnTo>
                  <a:lnTo>
                    <a:pt x="99" y="836"/>
                  </a:lnTo>
                  <a:lnTo>
                    <a:pt x="102" y="787"/>
                  </a:lnTo>
                  <a:lnTo>
                    <a:pt x="104" y="703"/>
                  </a:lnTo>
                  <a:lnTo>
                    <a:pt x="108" y="449"/>
                  </a:lnTo>
                  <a:lnTo>
                    <a:pt x="111" y="499"/>
                  </a:lnTo>
                  <a:lnTo>
                    <a:pt x="115" y="768"/>
                  </a:lnTo>
                  <a:lnTo>
                    <a:pt x="117" y="539"/>
                  </a:lnTo>
                  <a:lnTo>
                    <a:pt x="121" y="544"/>
                  </a:lnTo>
                  <a:lnTo>
                    <a:pt x="124" y="832"/>
                  </a:lnTo>
                  <a:lnTo>
                    <a:pt x="128" y="759"/>
                  </a:lnTo>
                  <a:lnTo>
                    <a:pt x="131" y="713"/>
                  </a:lnTo>
                  <a:lnTo>
                    <a:pt x="133" y="796"/>
                  </a:lnTo>
                  <a:lnTo>
                    <a:pt x="137" y="780"/>
                  </a:lnTo>
                  <a:lnTo>
                    <a:pt x="140" y="607"/>
                  </a:lnTo>
                  <a:lnTo>
                    <a:pt x="144" y="493"/>
                  </a:lnTo>
                  <a:lnTo>
                    <a:pt x="146" y="696"/>
                  </a:lnTo>
                  <a:lnTo>
                    <a:pt x="149" y="730"/>
                  </a:lnTo>
                  <a:lnTo>
                    <a:pt x="153" y="669"/>
                  </a:lnTo>
                  <a:lnTo>
                    <a:pt x="156" y="638"/>
                  </a:lnTo>
                  <a:lnTo>
                    <a:pt x="159" y="683"/>
                  </a:lnTo>
                  <a:lnTo>
                    <a:pt x="162" y="782"/>
                  </a:lnTo>
                  <a:lnTo>
                    <a:pt x="166" y="727"/>
                  </a:lnTo>
                  <a:lnTo>
                    <a:pt x="169" y="597"/>
                  </a:lnTo>
                  <a:lnTo>
                    <a:pt x="172" y="621"/>
                  </a:lnTo>
                  <a:lnTo>
                    <a:pt x="175" y="757"/>
                  </a:lnTo>
                  <a:lnTo>
                    <a:pt x="178" y="573"/>
                  </a:lnTo>
                  <a:lnTo>
                    <a:pt x="182" y="703"/>
                  </a:lnTo>
                  <a:lnTo>
                    <a:pt x="185" y="757"/>
                  </a:lnTo>
                  <a:lnTo>
                    <a:pt x="187" y="674"/>
                  </a:lnTo>
                  <a:lnTo>
                    <a:pt x="191" y="678"/>
                  </a:lnTo>
                  <a:lnTo>
                    <a:pt x="194" y="662"/>
                  </a:lnTo>
                  <a:lnTo>
                    <a:pt x="198" y="673"/>
                  </a:lnTo>
                  <a:lnTo>
                    <a:pt x="200" y="699"/>
                  </a:lnTo>
                  <a:lnTo>
                    <a:pt x="204" y="633"/>
                  </a:lnTo>
                  <a:lnTo>
                    <a:pt x="207" y="721"/>
                  </a:lnTo>
                  <a:lnTo>
                    <a:pt x="210" y="817"/>
                  </a:lnTo>
                  <a:lnTo>
                    <a:pt x="214" y="772"/>
                  </a:lnTo>
                  <a:lnTo>
                    <a:pt x="216" y="789"/>
                  </a:lnTo>
                  <a:lnTo>
                    <a:pt x="220" y="622"/>
                  </a:lnTo>
                  <a:lnTo>
                    <a:pt x="223" y="485"/>
                  </a:lnTo>
                  <a:lnTo>
                    <a:pt x="227" y="607"/>
                  </a:lnTo>
                  <a:lnTo>
                    <a:pt x="229" y="700"/>
                  </a:lnTo>
                  <a:lnTo>
                    <a:pt x="232" y="654"/>
                  </a:lnTo>
                  <a:lnTo>
                    <a:pt x="236" y="691"/>
                  </a:lnTo>
                  <a:lnTo>
                    <a:pt x="239" y="785"/>
                  </a:lnTo>
                  <a:lnTo>
                    <a:pt x="242" y="829"/>
                  </a:lnTo>
                  <a:lnTo>
                    <a:pt x="245" y="770"/>
                  </a:lnTo>
                  <a:lnTo>
                    <a:pt x="248" y="658"/>
                  </a:lnTo>
                  <a:lnTo>
                    <a:pt x="252" y="637"/>
                  </a:lnTo>
                  <a:lnTo>
                    <a:pt x="255" y="606"/>
                  </a:lnTo>
                  <a:lnTo>
                    <a:pt x="258" y="611"/>
                  </a:lnTo>
                  <a:lnTo>
                    <a:pt x="261" y="735"/>
                  </a:lnTo>
                  <a:lnTo>
                    <a:pt x="265" y="639"/>
                  </a:lnTo>
                  <a:lnTo>
                    <a:pt x="268" y="730"/>
                  </a:lnTo>
                  <a:lnTo>
                    <a:pt x="270" y="849"/>
                  </a:lnTo>
                  <a:lnTo>
                    <a:pt x="274" y="807"/>
                  </a:lnTo>
                  <a:lnTo>
                    <a:pt x="277" y="679"/>
                  </a:lnTo>
                  <a:lnTo>
                    <a:pt x="281" y="576"/>
                  </a:lnTo>
                  <a:lnTo>
                    <a:pt x="283" y="677"/>
                  </a:lnTo>
                  <a:lnTo>
                    <a:pt x="287" y="608"/>
                  </a:lnTo>
                  <a:lnTo>
                    <a:pt x="290" y="747"/>
                  </a:lnTo>
                  <a:lnTo>
                    <a:pt x="293" y="823"/>
                  </a:lnTo>
                  <a:lnTo>
                    <a:pt x="297" y="813"/>
                  </a:lnTo>
                  <a:lnTo>
                    <a:pt x="299" y="820"/>
                  </a:lnTo>
                  <a:lnTo>
                    <a:pt x="303" y="794"/>
                  </a:lnTo>
                  <a:lnTo>
                    <a:pt x="306" y="673"/>
                  </a:lnTo>
                  <a:lnTo>
                    <a:pt x="310" y="517"/>
                  </a:lnTo>
                  <a:lnTo>
                    <a:pt x="312" y="565"/>
                  </a:lnTo>
                  <a:lnTo>
                    <a:pt x="315" y="535"/>
                  </a:lnTo>
                  <a:lnTo>
                    <a:pt x="319" y="635"/>
                  </a:lnTo>
                  <a:lnTo>
                    <a:pt x="322" y="833"/>
                  </a:lnTo>
                  <a:lnTo>
                    <a:pt x="325" y="808"/>
                  </a:lnTo>
                  <a:lnTo>
                    <a:pt x="328" y="755"/>
                  </a:lnTo>
                  <a:lnTo>
                    <a:pt x="331" y="727"/>
                  </a:lnTo>
                  <a:lnTo>
                    <a:pt x="335" y="766"/>
                  </a:lnTo>
                  <a:lnTo>
                    <a:pt x="338" y="663"/>
                  </a:lnTo>
                  <a:lnTo>
                    <a:pt x="341" y="640"/>
                  </a:lnTo>
                  <a:lnTo>
                    <a:pt x="344" y="499"/>
                  </a:lnTo>
                  <a:lnTo>
                    <a:pt x="348" y="433"/>
                  </a:lnTo>
                  <a:lnTo>
                    <a:pt x="351" y="757"/>
                  </a:lnTo>
                  <a:lnTo>
                    <a:pt x="353" y="850"/>
                  </a:lnTo>
                  <a:lnTo>
                    <a:pt x="357" y="739"/>
                  </a:lnTo>
                  <a:lnTo>
                    <a:pt x="360" y="669"/>
                  </a:lnTo>
                  <a:lnTo>
                    <a:pt x="364" y="653"/>
                  </a:lnTo>
                  <a:lnTo>
                    <a:pt x="366" y="653"/>
                  </a:lnTo>
                  <a:lnTo>
                    <a:pt x="369" y="713"/>
                  </a:lnTo>
                  <a:lnTo>
                    <a:pt x="373" y="720"/>
                  </a:lnTo>
                  <a:lnTo>
                    <a:pt x="376" y="796"/>
                  </a:lnTo>
                  <a:lnTo>
                    <a:pt x="380" y="579"/>
                  </a:lnTo>
                  <a:lnTo>
                    <a:pt x="382" y="570"/>
                  </a:lnTo>
                  <a:lnTo>
                    <a:pt x="386" y="742"/>
                  </a:lnTo>
                  <a:lnTo>
                    <a:pt x="389" y="560"/>
                  </a:lnTo>
                  <a:lnTo>
                    <a:pt x="392" y="590"/>
                  </a:lnTo>
                  <a:lnTo>
                    <a:pt x="395" y="779"/>
                  </a:lnTo>
                  <a:lnTo>
                    <a:pt x="398" y="807"/>
                  </a:lnTo>
                  <a:lnTo>
                    <a:pt x="402" y="755"/>
                  </a:lnTo>
                  <a:lnTo>
                    <a:pt x="405" y="762"/>
                  </a:lnTo>
                  <a:lnTo>
                    <a:pt x="407" y="807"/>
                  </a:lnTo>
                  <a:lnTo>
                    <a:pt x="411" y="775"/>
                  </a:lnTo>
                  <a:lnTo>
                    <a:pt x="414" y="736"/>
                  </a:lnTo>
                  <a:lnTo>
                    <a:pt x="418" y="727"/>
                  </a:lnTo>
                  <a:lnTo>
                    <a:pt x="421" y="625"/>
                  </a:lnTo>
                  <a:lnTo>
                    <a:pt x="424" y="568"/>
                  </a:lnTo>
                  <a:lnTo>
                    <a:pt x="427" y="560"/>
                  </a:lnTo>
                  <a:lnTo>
                    <a:pt x="431" y="653"/>
                  </a:lnTo>
                  <a:lnTo>
                    <a:pt x="434" y="706"/>
                  </a:lnTo>
                  <a:lnTo>
                    <a:pt x="436" y="716"/>
                  </a:lnTo>
                  <a:lnTo>
                    <a:pt x="440" y="694"/>
                  </a:lnTo>
                  <a:lnTo>
                    <a:pt x="443" y="836"/>
                  </a:lnTo>
                  <a:lnTo>
                    <a:pt x="447" y="806"/>
                  </a:lnTo>
                  <a:lnTo>
                    <a:pt x="449" y="764"/>
                  </a:lnTo>
                  <a:lnTo>
                    <a:pt x="452" y="784"/>
                  </a:lnTo>
                  <a:lnTo>
                    <a:pt x="456" y="670"/>
                  </a:lnTo>
                  <a:lnTo>
                    <a:pt x="459" y="519"/>
                  </a:lnTo>
                  <a:lnTo>
                    <a:pt x="463" y="648"/>
                  </a:lnTo>
                  <a:lnTo>
                    <a:pt x="465" y="567"/>
                  </a:lnTo>
                  <a:lnTo>
                    <a:pt x="469" y="715"/>
                  </a:lnTo>
                  <a:lnTo>
                    <a:pt x="472" y="825"/>
                  </a:lnTo>
                  <a:lnTo>
                    <a:pt x="475" y="826"/>
                  </a:lnTo>
                  <a:lnTo>
                    <a:pt x="478" y="796"/>
                  </a:lnTo>
                  <a:lnTo>
                    <a:pt x="481" y="730"/>
                  </a:lnTo>
                  <a:lnTo>
                    <a:pt x="485" y="677"/>
                  </a:lnTo>
                  <a:lnTo>
                    <a:pt x="488" y="791"/>
                  </a:lnTo>
                  <a:lnTo>
                    <a:pt x="490" y="712"/>
                  </a:lnTo>
                  <a:lnTo>
                    <a:pt x="494" y="615"/>
                  </a:lnTo>
                  <a:lnTo>
                    <a:pt x="497" y="723"/>
                  </a:lnTo>
                  <a:lnTo>
                    <a:pt x="501" y="621"/>
                  </a:lnTo>
                  <a:lnTo>
                    <a:pt x="504" y="530"/>
                  </a:lnTo>
                  <a:lnTo>
                    <a:pt x="507" y="564"/>
                  </a:lnTo>
                  <a:lnTo>
                    <a:pt x="510" y="628"/>
                  </a:lnTo>
                  <a:lnTo>
                    <a:pt x="513" y="790"/>
                  </a:lnTo>
                  <a:lnTo>
                    <a:pt x="517" y="832"/>
                  </a:lnTo>
                  <a:lnTo>
                    <a:pt x="519" y="819"/>
                  </a:lnTo>
                  <a:lnTo>
                    <a:pt x="523" y="806"/>
                  </a:lnTo>
                  <a:lnTo>
                    <a:pt x="526" y="621"/>
                  </a:lnTo>
                  <a:lnTo>
                    <a:pt x="530" y="282"/>
                  </a:lnTo>
                  <a:lnTo>
                    <a:pt x="532" y="357"/>
                  </a:lnTo>
                  <a:lnTo>
                    <a:pt x="535" y="616"/>
                  </a:lnTo>
                  <a:lnTo>
                    <a:pt x="539" y="659"/>
                  </a:lnTo>
                  <a:lnTo>
                    <a:pt x="542" y="723"/>
                  </a:lnTo>
                  <a:lnTo>
                    <a:pt x="546" y="734"/>
                  </a:lnTo>
                  <a:lnTo>
                    <a:pt x="548" y="764"/>
                  </a:lnTo>
                  <a:lnTo>
                    <a:pt x="551" y="842"/>
                  </a:lnTo>
                  <a:lnTo>
                    <a:pt x="555" y="870"/>
                  </a:lnTo>
                  <a:lnTo>
                    <a:pt x="558" y="851"/>
                  </a:lnTo>
                  <a:lnTo>
                    <a:pt x="561" y="739"/>
                  </a:lnTo>
                  <a:lnTo>
                    <a:pt x="564" y="681"/>
                  </a:lnTo>
                  <a:lnTo>
                    <a:pt x="568" y="663"/>
                  </a:lnTo>
                  <a:lnTo>
                    <a:pt x="571" y="341"/>
                  </a:lnTo>
                  <a:lnTo>
                    <a:pt x="573" y="247"/>
                  </a:lnTo>
                  <a:lnTo>
                    <a:pt x="577" y="607"/>
                  </a:lnTo>
                  <a:lnTo>
                    <a:pt x="580" y="1058"/>
                  </a:lnTo>
                  <a:lnTo>
                    <a:pt x="584" y="1138"/>
                  </a:lnTo>
                  <a:lnTo>
                    <a:pt x="587" y="810"/>
                  </a:lnTo>
                  <a:lnTo>
                    <a:pt x="590" y="441"/>
                  </a:lnTo>
                  <a:lnTo>
                    <a:pt x="593" y="533"/>
                  </a:lnTo>
                  <a:lnTo>
                    <a:pt x="596" y="367"/>
                  </a:lnTo>
                  <a:lnTo>
                    <a:pt x="600" y="276"/>
                  </a:lnTo>
                  <a:lnTo>
                    <a:pt x="602" y="350"/>
                  </a:lnTo>
                  <a:lnTo>
                    <a:pt x="606" y="611"/>
                  </a:lnTo>
                  <a:lnTo>
                    <a:pt x="609" y="752"/>
                  </a:lnTo>
                  <a:lnTo>
                    <a:pt x="613" y="737"/>
                  </a:lnTo>
                  <a:lnTo>
                    <a:pt x="615" y="916"/>
                  </a:lnTo>
                  <a:lnTo>
                    <a:pt x="618" y="1064"/>
                  </a:lnTo>
                  <a:lnTo>
                    <a:pt x="622" y="1072"/>
                  </a:lnTo>
                  <a:lnTo>
                    <a:pt x="625" y="1064"/>
                  </a:lnTo>
                  <a:lnTo>
                    <a:pt x="629" y="853"/>
                  </a:lnTo>
                  <a:lnTo>
                    <a:pt x="631" y="466"/>
                  </a:lnTo>
                  <a:lnTo>
                    <a:pt x="634" y="429"/>
                  </a:lnTo>
                  <a:lnTo>
                    <a:pt x="638" y="563"/>
                  </a:lnTo>
                  <a:lnTo>
                    <a:pt x="641" y="440"/>
                  </a:lnTo>
                  <a:lnTo>
                    <a:pt x="644" y="491"/>
                  </a:lnTo>
                  <a:lnTo>
                    <a:pt x="647" y="677"/>
                  </a:lnTo>
                  <a:lnTo>
                    <a:pt x="651" y="936"/>
                  </a:lnTo>
                  <a:lnTo>
                    <a:pt x="654" y="992"/>
                  </a:lnTo>
                  <a:lnTo>
                    <a:pt x="656" y="999"/>
                  </a:lnTo>
                  <a:lnTo>
                    <a:pt x="660" y="956"/>
                  </a:lnTo>
                  <a:lnTo>
                    <a:pt x="663" y="549"/>
                  </a:lnTo>
                  <a:lnTo>
                    <a:pt x="667" y="39"/>
                  </a:lnTo>
                  <a:lnTo>
                    <a:pt x="670" y="67"/>
                  </a:lnTo>
                  <a:lnTo>
                    <a:pt x="672" y="315"/>
                  </a:lnTo>
                  <a:lnTo>
                    <a:pt x="676" y="578"/>
                  </a:lnTo>
                  <a:lnTo>
                    <a:pt x="679" y="442"/>
                  </a:lnTo>
                  <a:lnTo>
                    <a:pt x="683" y="245"/>
                  </a:lnTo>
                  <a:lnTo>
                    <a:pt x="685" y="442"/>
                  </a:lnTo>
                  <a:lnTo>
                    <a:pt x="689" y="698"/>
                  </a:lnTo>
                  <a:lnTo>
                    <a:pt x="692" y="929"/>
                  </a:lnTo>
                  <a:lnTo>
                    <a:pt x="696" y="1086"/>
                  </a:lnTo>
                  <a:lnTo>
                    <a:pt x="698" y="1039"/>
                  </a:lnTo>
                  <a:lnTo>
                    <a:pt x="701" y="980"/>
                  </a:lnTo>
                  <a:lnTo>
                    <a:pt x="705" y="969"/>
                  </a:lnTo>
                  <a:lnTo>
                    <a:pt x="708" y="972"/>
                  </a:lnTo>
                  <a:lnTo>
                    <a:pt x="712" y="909"/>
                  </a:lnTo>
                  <a:lnTo>
                    <a:pt x="714" y="773"/>
                  </a:lnTo>
                  <a:lnTo>
                    <a:pt x="717" y="580"/>
                  </a:lnTo>
                  <a:lnTo>
                    <a:pt x="721" y="474"/>
                  </a:lnTo>
                  <a:lnTo>
                    <a:pt x="724" y="565"/>
                  </a:lnTo>
                  <a:lnTo>
                    <a:pt x="727" y="641"/>
                  </a:lnTo>
                  <a:lnTo>
                    <a:pt x="730" y="563"/>
                  </a:lnTo>
                  <a:lnTo>
                    <a:pt x="734" y="766"/>
                  </a:lnTo>
                  <a:lnTo>
                    <a:pt x="737" y="1076"/>
                  </a:lnTo>
                  <a:lnTo>
                    <a:pt x="739" y="1030"/>
                  </a:lnTo>
                  <a:lnTo>
                    <a:pt x="743" y="848"/>
                  </a:lnTo>
                  <a:lnTo>
                    <a:pt x="746" y="746"/>
                  </a:lnTo>
                  <a:lnTo>
                    <a:pt x="750" y="427"/>
                  </a:lnTo>
                  <a:lnTo>
                    <a:pt x="753" y="137"/>
                  </a:lnTo>
                  <a:lnTo>
                    <a:pt x="755" y="0"/>
                  </a:lnTo>
                  <a:lnTo>
                    <a:pt x="759" y="85"/>
                  </a:lnTo>
                  <a:lnTo>
                    <a:pt x="762" y="337"/>
                  </a:lnTo>
                  <a:lnTo>
                    <a:pt x="766" y="700"/>
                  </a:lnTo>
                  <a:lnTo>
                    <a:pt x="768" y="949"/>
                  </a:lnTo>
                  <a:lnTo>
                    <a:pt x="772" y="867"/>
                  </a:lnTo>
                  <a:lnTo>
                    <a:pt x="775" y="722"/>
                  </a:lnTo>
                  <a:lnTo>
                    <a:pt x="778" y="814"/>
                  </a:lnTo>
                  <a:lnTo>
                    <a:pt x="781" y="927"/>
                  </a:lnTo>
                  <a:lnTo>
                    <a:pt x="784" y="1049"/>
                  </a:lnTo>
                  <a:lnTo>
                    <a:pt x="788" y="987"/>
                  </a:lnTo>
                  <a:lnTo>
                    <a:pt x="791" y="706"/>
                  </a:lnTo>
                  <a:lnTo>
                    <a:pt x="795" y="632"/>
                  </a:lnTo>
                  <a:lnTo>
                    <a:pt x="797" y="527"/>
                  </a:lnTo>
                  <a:lnTo>
                    <a:pt x="800" y="732"/>
                  </a:lnTo>
                  <a:lnTo>
                    <a:pt x="804" y="883"/>
                  </a:lnTo>
                  <a:lnTo>
                    <a:pt x="807" y="621"/>
                  </a:lnTo>
                  <a:lnTo>
                    <a:pt x="810" y="643"/>
                  </a:lnTo>
                  <a:lnTo>
                    <a:pt x="813" y="637"/>
                  </a:lnTo>
                  <a:lnTo>
                    <a:pt x="816" y="563"/>
                  </a:lnTo>
                  <a:lnTo>
                    <a:pt x="820" y="632"/>
                  </a:lnTo>
                  <a:lnTo>
                    <a:pt x="822" y="711"/>
                  </a:lnTo>
                  <a:lnTo>
                    <a:pt x="826" y="962"/>
                  </a:lnTo>
                  <a:lnTo>
                    <a:pt x="829" y="1179"/>
                  </a:lnTo>
                  <a:lnTo>
                    <a:pt x="833" y="977"/>
                  </a:lnTo>
                  <a:lnTo>
                    <a:pt x="836" y="883"/>
                  </a:lnTo>
                  <a:lnTo>
                    <a:pt x="838" y="866"/>
                  </a:lnTo>
                  <a:lnTo>
                    <a:pt x="842" y="804"/>
                  </a:lnTo>
                  <a:lnTo>
                    <a:pt x="845" y="626"/>
                  </a:lnTo>
                  <a:lnTo>
                    <a:pt x="849" y="389"/>
                  </a:lnTo>
                  <a:lnTo>
                    <a:pt x="851" y="220"/>
                  </a:lnTo>
                  <a:lnTo>
                    <a:pt x="854" y="349"/>
                  </a:lnTo>
                  <a:lnTo>
                    <a:pt x="858" y="608"/>
                  </a:lnTo>
                  <a:lnTo>
                    <a:pt x="861" y="776"/>
                  </a:lnTo>
                  <a:lnTo>
                    <a:pt x="864" y="690"/>
                  </a:lnTo>
                  <a:lnTo>
                    <a:pt x="867" y="693"/>
                  </a:lnTo>
                  <a:lnTo>
                    <a:pt x="871" y="825"/>
                  </a:lnTo>
                  <a:lnTo>
                    <a:pt x="874" y="784"/>
                  </a:lnTo>
                  <a:lnTo>
                    <a:pt x="878" y="788"/>
                  </a:lnTo>
                  <a:lnTo>
                    <a:pt x="880" y="746"/>
                  </a:lnTo>
                  <a:lnTo>
                    <a:pt x="883" y="716"/>
                  </a:lnTo>
                  <a:lnTo>
                    <a:pt x="887" y="643"/>
                  </a:lnTo>
                  <a:lnTo>
                    <a:pt x="890" y="495"/>
                  </a:lnTo>
                  <a:lnTo>
                    <a:pt x="893" y="554"/>
                  </a:lnTo>
                  <a:lnTo>
                    <a:pt x="896" y="761"/>
                  </a:lnTo>
                  <a:lnTo>
                    <a:pt x="899" y="641"/>
                  </a:lnTo>
                  <a:lnTo>
                    <a:pt x="903" y="658"/>
                  </a:lnTo>
                  <a:lnTo>
                    <a:pt x="905" y="887"/>
                  </a:lnTo>
                  <a:lnTo>
                    <a:pt x="909" y="974"/>
                  </a:lnTo>
                  <a:lnTo>
                    <a:pt x="912" y="878"/>
                  </a:lnTo>
                  <a:lnTo>
                    <a:pt x="916" y="974"/>
                  </a:lnTo>
                  <a:lnTo>
                    <a:pt x="919" y="954"/>
                  </a:lnTo>
                  <a:lnTo>
                    <a:pt x="921" y="797"/>
                  </a:lnTo>
                  <a:lnTo>
                    <a:pt x="925" y="650"/>
                  </a:lnTo>
                  <a:lnTo>
                    <a:pt x="928" y="554"/>
                  </a:lnTo>
                  <a:lnTo>
                    <a:pt x="932" y="184"/>
                  </a:lnTo>
                  <a:lnTo>
                    <a:pt x="934" y="135"/>
                  </a:lnTo>
                  <a:lnTo>
                    <a:pt x="937" y="493"/>
                  </a:lnTo>
                  <a:lnTo>
                    <a:pt x="941" y="664"/>
                  </a:lnTo>
                  <a:lnTo>
                    <a:pt x="944" y="506"/>
                  </a:lnTo>
                  <a:lnTo>
                    <a:pt x="947" y="652"/>
                  </a:lnTo>
                  <a:lnTo>
                    <a:pt x="950" y="1029"/>
                  </a:lnTo>
                  <a:lnTo>
                    <a:pt x="954" y="944"/>
                  </a:lnTo>
                  <a:lnTo>
                    <a:pt x="957" y="688"/>
                  </a:lnTo>
                  <a:lnTo>
                    <a:pt x="960" y="845"/>
                  </a:lnTo>
                  <a:lnTo>
                    <a:pt x="963" y="724"/>
                  </a:lnTo>
                  <a:lnTo>
                    <a:pt x="966" y="699"/>
                  </a:lnTo>
                  <a:lnTo>
                    <a:pt x="970" y="565"/>
                  </a:lnTo>
                  <a:lnTo>
                    <a:pt x="973" y="602"/>
                  </a:lnTo>
                  <a:lnTo>
                    <a:pt x="975" y="674"/>
                  </a:lnTo>
                  <a:lnTo>
                    <a:pt x="979" y="667"/>
                  </a:lnTo>
                  <a:lnTo>
                    <a:pt x="982" y="651"/>
                  </a:lnTo>
                  <a:lnTo>
                    <a:pt x="986" y="547"/>
                  </a:lnTo>
                  <a:lnTo>
                    <a:pt x="988" y="533"/>
                  </a:lnTo>
                  <a:lnTo>
                    <a:pt x="992" y="525"/>
                  </a:lnTo>
                  <a:lnTo>
                    <a:pt x="995" y="614"/>
                  </a:lnTo>
                  <a:lnTo>
                    <a:pt x="999" y="871"/>
                  </a:lnTo>
                  <a:lnTo>
                    <a:pt x="1002" y="955"/>
                  </a:lnTo>
                  <a:lnTo>
                    <a:pt x="1004" y="757"/>
                  </a:lnTo>
                  <a:lnTo>
                    <a:pt x="1008" y="701"/>
                  </a:lnTo>
                  <a:lnTo>
                    <a:pt x="1011" y="735"/>
                  </a:lnTo>
                  <a:lnTo>
                    <a:pt x="1015" y="752"/>
                  </a:lnTo>
                  <a:lnTo>
                    <a:pt x="1017" y="599"/>
                  </a:lnTo>
                  <a:lnTo>
                    <a:pt x="1020" y="489"/>
                  </a:lnTo>
                  <a:lnTo>
                    <a:pt x="1024" y="535"/>
                  </a:lnTo>
                  <a:lnTo>
                    <a:pt x="1027" y="568"/>
                  </a:lnTo>
                  <a:lnTo>
                    <a:pt x="1030" y="518"/>
                  </a:lnTo>
                  <a:lnTo>
                    <a:pt x="1033" y="563"/>
                  </a:lnTo>
                  <a:lnTo>
                    <a:pt x="1037" y="661"/>
                  </a:lnTo>
                  <a:lnTo>
                    <a:pt x="1040" y="731"/>
                  </a:lnTo>
                  <a:lnTo>
                    <a:pt x="1043" y="569"/>
                  </a:lnTo>
                  <a:lnTo>
                    <a:pt x="1046" y="394"/>
                  </a:lnTo>
                  <a:lnTo>
                    <a:pt x="1049" y="553"/>
                  </a:lnTo>
                  <a:lnTo>
                    <a:pt x="1053" y="591"/>
                  </a:lnTo>
                  <a:lnTo>
                    <a:pt x="1056" y="714"/>
                  </a:lnTo>
                  <a:lnTo>
                    <a:pt x="1058" y="898"/>
                  </a:lnTo>
                  <a:lnTo>
                    <a:pt x="1062" y="986"/>
                  </a:lnTo>
                  <a:lnTo>
                    <a:pt x="1065" y="946"/>
                  </a:lnTo>
                  <a:lnTo>
                    <a:pt x="1069" y="826"/>
                  </a:lnTo>
                  <a:lnTo>
                    <a:pt x="1071" y="552"/>
                  </a:lnTo>
                  <a:lnTo>
                    <a:pt x="1075" y="420"/>
                  </a:lnTo>
                  <a:lnTo>
                    <a:pt x="1078" y="637"/>
                  </a:lnTo>
                  <a:lnTo>
                    <a:pt x="1081" y="904"/>
                  </a:lnTo>
                  <a:lnTo>
                    <a:pt x="1085" y="1000"/>
                  </a:lnTo>
                  <a:lnTo>
                    <a:pt x="1087" y="855"/>
                  </a:lnTo>
                  <a:lnTo>
                    <a:pt x="1091" y="777"/>
                  </a:lnTo>
                  <a:lnTo>
                    <a:pt x="1094" y="913"/>
                  </a:lnTo>
                  <a:lnTo>
                    <a:pt x="1098" y="899"/>
                  </a:lnTo>
                  <a:lnTo>
                    <a:pt x="1100" y="1044"/>
                  </a:lnTo>
                  <a:lnTo>
                    <a:pt x="1103" y="1034"/>
                  </a:lnTo>
                  <a:lnTo>
                    <a:pt x="1107" y="719"/>
                  </a:lnTo>
                  <a:lnTo>
                    <a:pt x="1110" y="503"/>
                  </a:lnTo>
                  <a:lnTo>
                    <a:pt x="1113" y="484"/>
                  </a:lnTo>
                  <a:lnTo>
                    <a:pt x="1116" y="653"/>
                  </a:lnTo>
                  <a:lnTo>
                    <a:pt x="1119" y="764"/>
                  </a:lnTo>
                  <a:lnTo>
                    <a:pt x="1123" y="546"/>
                  </a:lnTo>
                  <a:lnTo>
                    <a:pt x="1126" y="522"/>
                  </a:lnTo>
                  <a:lnTo>
                    <a:pt x="1129" y="669"/>
                  </a:lnTo>
                  <a:lnTo>
                    <a:pt x="1132" y="829"/>
                  </a:lnTo>
                  <a:lnTo>
                    <a:pt x="1136" y="845"/>
                  </a:lnTo>
                  <a:lnTo>
                    <a:pt x="1139" y="765"/>
                  </a:lnTo>
                  <a:lnTo>
                    <a:pt x="1141" y="541"/>
                  </a:lnTo>
                  <a:lnTo>
                    <a:pt x="1145" y="414"/>
                  </a:lnTo>
                  <a:lnTo>
                    <a:pt x="1148" y="375"/>
                  </a:lnTo>
                  <a:lnTo>
                    <a:pt x="1152" y="311"/>
                  </a:lnTo>
                  <a:lnTo>
                    <a:pt x="1154" y="328"/>
                  </a:lnTo>
                  <a:lnTo>
                    <a:pt x="1157" y="507"/>
                  </a:lnTo>
                  <a:lnTo>
                    <a:pt x="1161" y="617"/>
                  </a:lnTo>
                  <a:lnTo>
                    <a:pt x="1164" y="534"/>
                  </a:lnTo>
                  <a:lnTo>
                    <a:pt x="1168" y="400"/>
                  </a:lnTo>
                  <a:lnTo>
                    <a:pt x="1170" y="582"/>
                  </a:lnTo>
                  <a:lnTo>
                    <a:pt x="1174" y="894"/>
                  </a:lnTo>
                  <a:lnTo>
                    <a:pt x="1177" y="1113"/>
                  </a:lnTo>
                  <a:lnTo>
                    <a:pt x="1181" y="1063"/>
                  </a:lnTo>
                  <a:lnTo>
                    <a:pt x="1183" y="860"/>
                  </a:lnTo>
                  <a:lnTo>
                    <a:pt x="1186" y="797"/>
                  </a:lnTo>
                  <a:lnTo>
                    <a:pt x="1190" y="753"/>
                  </a:lnTo>
                  <a:lnTo>
                    <a:pt x="1193" y="605"/>
                  </a:lnTo>
                  <a:lnTo>
                    <a:pt x="1196" y="403"/>
                  </a:lnTo>
                  <a:lnTo>
                    <a:pt x="1199" y="385"/>
                  </a:lnTo>
                  <a:lnTo>
                    <a:pt x="1202" y="463"/>
                  </a:lnTo>
                  <a:lnTo>
                    <a:pt x="1206" y="544"/>
                  </a:lnTo>
                  <a:lnTo>
                    <a:pt x="1209" y="674"/>
                  </a:lnTo>
                  <a:lnTo>
                    <a:pt x="1212" y="723"/>
                  </a:lnTo>
                  <a:lnTo>
                    <a:pt x="1215" y="747"/>
                  </a:lnTo>
                  <a:lnTo>
                    <a:pt x="1219" y="849"/>
                  </a:lnTo>
                  <a:lnTo>
                    <a:pt x="1222" y="944"/>
                  </a:lnTo>
                  <a:lnTo>
                    <a:pt x="1224" y="891"/>
                  </a:lnTo>
                  <a:lnTo>
                    <a:pt x="1228" y="871"/>
                  </a:lnTo>
                  <a:lnTo>
                    <a:pt x="1231" y="962"/>
                  </a:lnTo>
                  <a:lnTo>
                    <a:pt x="1235" y="980"/>
                  </a:lnTo>
                  <a:lnTo>
                    <a:pt x="1237" y="835"/>
                  </a:lnTo>
                  <a:lnTo>
                    <a:pt x="1240" y="646"/>
                  </a:lnTo>
                  <a:lnTo>
                    <a:pt x="1244" y="697"/>
                  </a:lnTo>
                  <a:lnTo>
                    <a:pt x="1247" y="764"/>
                  </a:lnTo>
                  <a:lnTo>
                    <a:pt x="1251" y="728"/>
                  </a:lnTo>
                  <a:lnTo>
                    <a:pt x="1253" y="575"/>
                  </a:lnTo>
                  <a:lnTo>
                    <a:pt x="1257" y="462"/>
                  </a:lnTo>
                  <a:lnTo>
                    <a:pt x="1260" y="565"/>
                  </a:lnTo>
                  <a:lnTo>
                    <a:pt x="1263" y="774"/>
                  </a:lnTo>
                  <a:lnTo>
                    <a:pt x="1266" y="850"/>
                  </a:lnTo>
                  <a:lnTo>
                    <a:pt x="1269" y="711"/>
                  </a:lnTo>
                  <a:lnTo>
                    <a:pt x="1273" y="624"/>
                  </a:lnTo>
                  <a:lnTo>
                    <a:pt x="1276" y="638"/>
                  </a:lnTo>
                  <a:lnTo>
                    <a:pt x="1278" y="546"/>
                  </a:lnTo>
                  <a:lnTo>
                    <a:pt x="1282" y="451"/>
                  </a:lnTo>
                  <a:lnTo>
                    <a:pt x="1285" y="438"/>
                  </a:lnTo>
                  <a:lnTo>
                    <a:pt x="1289" y="406"/>
                  </a:lnTo>
                  <a:lnTo>
                    <a:pt x="1292" y="428"/>
                  </a:lnTo>
                  <a:lnTo>
                    <a:pt x="1295" y="523"/>
                  </a:lnTo>
                  <a:lnTo>
                    <a:pt x="1298" y="676"/>
                  </a:lnTo>
                  <a:lnTo>
                    <a:pt x="1302" y="772"/>
                  </a:lnTo>
                  <a:lnTo>
                    <a:pt x="1305" y="871"/>
                  </a:lnTo>
                  <a:lnTo>
                    <a:pt x="1307" y="835"/>
                  </a:lnTo>
                  <a:lnTo>
                    <a:pt x="1311" y="769"/>
                  </a:lnTo>
                  <a:lnTo>
                    <a:pt x="1314" y="858"/>
                  </a:lnTo>
                  <a:lnTo>
                    <a:pt x="1318" y="871"/>
                  </a:lnTo>
                  <a:lnTo>
                    <a:pt x="1320" y="830"/>
                  </a:lnTo>
                  <a:lnTo>
                    <a:pt x="1323" y="683"/>
                  </a:lnTo>
                  <a:lnTo>
                    <a:pt x="1327" y="673"/>
                  </a:lnTo>
                  <a:lnTo>
                    <a:pt x="1330" y="844"/>
                  </a:lnTo>
                  <a:lnTo>
                    <a:pt x="1334" y="999"/>
                  </a:lnTo>
                  <a:lnTo>
                    <a:pt x="1336" y="897"/>
                  </a:lnTo>
                  <a:lnTo>
                    <a:pt x="1340" y="625"/>
                  </a:lnTo>
                  <a:lnTo>
                    <a:pt x="1343" y="391"/>
                  </a:lnTo>
                  <a:lnTo>
                    <a:pt x="1346" y="174"/>
                  </a:lnTo>
                  <a:lnTo>
                    <a:pt x="1349" y="200"/>
                  </a:lnTo>
                  <a:lnTo>
                    <a:pt x="1352" y="474"/>
                  </a:lnTo>
                  <a:lnTo>
                    <a:pt x="1356" y="714"/>
                  </a:lnTo>
                  <a:lnTo>
                    <a:pt x="1359" y="823"/>
                  </a:lnTo>
                  <a:lnTo>
                    <a:pt x="1361" y="876"/>
                  </a:lnTo>
                  <a:lnTo>
                    <a:pt x="1365" y="1009"/>
                  </a:lnTo>
                  <a:lnTo>
                    <a:pt x="1368" y="1069"/>
                  </a:lnTo>
                  <a:lnTo>
                    <a:pt x="1372" y="1004"/>
                  </a:lnTo>
                  <a:lnTo>
                    <a:pt x="1375" y="881"/>
                  </a:lnTo>
                  <a:lnTo>
                    <a:pt x="1378" y="844"/>
                  </a:lnTo>
                  <a:lnTo>
                    <a:pt x="1381" y="776"/>
                  </a:lnTo>
                  <a:lnTo>
                    <a:pt x="1384" y="670"/>
                  </a:lnTo>
                  <a:lnTo>
                    <a:pt x="1388" y="722"/>
                  </a:lnTo>
                  <a:lnTo>
                    <a:pt x="1390" y="903"/>
                  </a:lnTo>
                  <a:lnTo>
                    <a:pt x="1394" y="984"/>
                  </a:lnTo>
                  <a:lnTo>
                    <a:pt x="1397" y="993"/>
                  </a:lnTo>
                  <a:lnTo>
                    <a:pt x="1401" y="1007"/>
                  </a:lnTo>
                  <a:lnTo>
                    <a:pt x="1403" y="949"/>
                  </a:lnTo>
                  <a:lnTo>
                    <a:pt x="1406" y="784"/>
                  </a:lnTo>
                  <a:lnTo>
                    <a:pt x="1410" y="644"/>
                  </a:lnTo>
                  <a:lnTo>
                    <a:pt x="1413" y="580"/>
                  </a:lnTo>
                  <a:lnTo>
                    <a:pt x="1417" y="444"/>
                  </a:lnTo>
                  <a:lnTo>
                    <a:pt x="1419" y="296"/>
                  </a:lnTo>
                  <a:lnTo>
                    <a:pt x="1422" y="283"/>
                  </a:lnTo>
                  <a:lnTo>
                    <a:pt x="1426" y="309"/>
                  </a:lnTo>
                  <a:lnTo>
                    <a:pt x="1429" y="350"/>
                  </a:lnTo>
                  <a:lnTo>
                    <a:pt x="1432" y="424"/>
                  </a:lnTo>
                  <a:lnTo>
                    <a:pt x="1435" y="481"/>
                  </a:lnTo>
                  <a:lnTo>
                    <a:pt x="1439" y="582"/>
                  </a:lnTo>
                  <a:lnTo>
                    <a:pt x="1442" y="585"/>
                  </a:lnTo>
                  <a:lnTo>
                    <a:pt x="1444" y="586"/>
                  </a:lnTo>
                  <a:lnTo>
                    <a:pt x="1448" y="602"/>
                  </a:lnTo>
                  <a:lnTo>
                    <a:pt x="1451" y="537"/>
                  </a:lnTo>
                  <a:lnTo>
                    <a:pt x="1455" y="372"/>
                  </a:lnTo>
                  <a:lnTo>
                    <a:pt x="1458" y="332"/>
                  </a:lnTo>
                  <a:lnTo>
                    <a:pt x="1460" y="355"/>
                  </a:lnTo>
                  <a:lnTo>
                    <a:pt x="1464" y="606"/>
                  </a:lnTo>
                  <a:lnTo>
                    <a:pt x="1467" y="800"/>
                  </a:lnTo>
                  <a:lnTo>
                    <a:pt x="1471" y="837"/>
                  </a:lnTo>
                  <a:lnTo>
                    <a:pt x="1473" y="904"/>
                  </a:lnTo>
                  <a:lnTo>
                    <a:pt x="1477" y="1062"/>
                  </a:lnTo>
                  <a:lnTo>
                    <a:pt x="1480" y="1001"/>
                  </a:lnTo>
                  <a:lnTo>
                    <a:pt x="1484" y="893"/>
                  </a:lnTo>
                  <a:lnTo>
                    <a:pt x="1486" y="1016"/>
                  </a:lnTo>
                  <a:lnTo>
                    <a:pt x="1489" y="1086"/>
                  </a:lnTo>
                  <a:lnTo>
                    <a:pt x="1493" y="1069"/>
                  </a:lnTo>
                  <a:lnTo>
                    <a:pt x="1496" y="837"/>
                  </a:lnTo>
                  <a:lnTo>
                    <a:pt x="1500" y="792"/>
                  </a:lnTo>
                  <a:lnTo>
                    <a:pt x="1502" y="735"/>
                  </a:lnTo>
                  <a:lnTo>
                    <a:pt x="1505" y="693"/>
                  </a:lnTo>
                  <a:lnTo>
                    <a:pt x="1509" y="524"/>
                  </a:lnTo>
                  <a:lnTo>
                    <a:pt x="1512" y="525"/>
                  </a:lnTo>
                  <a:lnTo>
                    <a:pt x="1515" y="595"/>
                  </a:lnTo>
                  <a:lnTo>
                    <a:pt x="1518" y="608"/>
                  </a:lnTo>
                  <a:lnTo>
                    <a:pt x="1522" y="537"/>
                  </a:lnTo>
                  <a:lnTo>
                    <a:pt x="1525" y="402"/>
                  </a:lnTo>
                  <a:lnTo>
                    <a:pt x="1527" y="406"/>
                  </a:lnTo>
                  <a:lnTo>
                    <a:pt x="1531" y="631"/>
                  </a:lnTo>
                  <a:lnTo>
                    <a:pt x="1534" y="802"/>
                  </a:lnTo>
                  <a:lnTo>
                    <a:pt x="1538" y="719"/>
                  </a:lnTo>
                  <a:lnTo>
                    <a:pt x="1541" y="622"/>
                  </a:lnTo>
                  <a:lnTo>
                    <a:pt x="1543" y="611"/>
                  </a:lnTo>
                  <a:lnTo>
                    <a:pt x="1547" y="602"/>
                  </a:lnTo>
                  <a:lnTo>
                    <a:pt x="1550" y="664"/>
                  </a:lnTo>
                  <a:lnTo>
                    <a:pt x="1554" y="685"/>
                  </a:lnTo>
                  <a:lnTo>
                    <a:pt x="1556" y="655"/>
                  </a:lnTo>
                  <a:lnTo>
                    <a:pt x="1560" y="671"/>
                  </a:lnTo>
                  <a:lnTo>
                    <a:pt x="1563" y="707"/>
                  </a:lnTo>
                  <a:lnTo>
                    <a:pt x="1566" y="715"/>
                  </a:lnTo>
                  <a:lnTo>
                    <a:pt x="1569" y="703"/>
                  </a:lnTo>
                  <a:lnTo>
                    <a:pt x="1572" y="655"/>
                  </a:lnTo>
                  <a:lnTo>
                    <a:pt x="1576" y="590"/>
                  </a:lnTo>
                  <a:lnTo>
                    <a:pt x="1579" y="562"/>
                  </a:lnTo>
                  <a:lnTo>
                    <a:pt x="1583" y="557"/>
                  </a:lnTo>
                  <a:lnTo>
                    <a:pt x="1585" y="592"/>
                  </a:lnTo>
                  <a:lnTo>
                    <a:pt x="1588" y="651"/>
                  </a:lnTo>
                  <a:lnTo>
                    <a:pt x="1592" y="650"/>
                  </a:lnTo>
                  <a:lnTo>
                    <a:pt x="1595" y="689"/>
                  </a:lnTo>
                  <a:lnTo>
                    <a:pt x="1598" y="741"/>
                  </a:lnTo>
                  <a:lnTo>
                    <a:pt x="1601" y="788"/>
                  </a:lnTo>
                  <a:lnTo>
                    <a:pt x="1605" y="850"/>
                  </a:lnTo>
                  <a:lnTo>
                    <a:pt x="1608" y="971"/>
                  </a:lnTo>
                  <a:lnTo>
                    <a:pt x="1610" y="939"/>
                  </a:lnTo>
                  <a:lnTo>
                    <a:pt x="1614" y="853"/>
                  </a:lnTo>
                  <a:lnTo>
                    <a:pt x="1617" y="904"/>
                  </a:lnTo>
                  <a:lnTo>
                    <a:pt x="1621" y="835"/>
                  </a:lnTo>
                  <a:lnTo>
                    <a:pt x="1624" y="715"/>
                  </a:lnTo>
                  <a:lnTo>
                    <a:pt x="1626" y="661"/>
                  </a:lnTo>
                  <a:lnTo>
                    <a:pt x="1630" y="694"/>
                  </a:lnTo>
                  <a:lnTo>
                    <a:pt x="1633" y="775"/>
                  </a:lnTo>
                  <a:lnTo>
                    <a:pt x="1637" y="893"/>
                  </a:lnTo>
                  <a:lnTo>
                    <a:pt x="1639" y="890"/>
                  </a:lnTo>
                  <a:lnTo>
                    <a:pt x="1643" y="858"/>
                  </a:lnTo>
                  <a:lnTo>
                    <a:pt x="1646" y="782"/>
                  </a:lnTo>
                  <a:lnTo>
                    <a:pt x="1649" y="774"/>
                  </a:lnTo>
                  <a:lnTo>
                    <a:pt x="1652" y="779"/>
                  </a:lnTo>
                  <a:lnTo>
                    <a:pt x="1655" y="746"/>
                  </a:lnTo>
                  <a:lnTo>
                    <a:pt x="1659" y="698"/>
                  </a:lnTo>
                  <a:lnTo>
                    <a:pt x="1662" y="697"/>
                  </a:lnTo>
                  <a:lnTo>
                    <a:pt x="1666" y="707"/>
                  </a:lnTo>
                  <a:lnTo>
                    <a:pt x="1668" y="706"/>
                  </a:lnTo>
                  <a:lnTo>
                    <a:pt x="1671" y="692"/>
                  </a:lnTo>
                  <a:lnTo>
                    <a:pt x="1675" y="700"/>
                  </a:lnTo>
                  <a:lnTo>
                    <a:pt x="1678" y="707"/>
                  </a:lnTo>
                  <a:lnTo>
                    <a:pt x="1681" y="689"/>
                  </a:lnTo>
                  <a:lnTo>
                    <a:pt x="1684" y="658"/>
                  </a:lnTo>
                  <a:lnTo>
                    <a:pt x="1687" y="638"/>
                  </a:lnTo>
                  <a:lnTo>
                    <a:pt x="1691" y="584"/>
                  </a:lnTo>
                  <a:lnTo>
                    <a:pt x="1693" y="534"/>
                  </a:lnTo>
                  <a:lnTo>
                    <a:pt x="1697" y="578"/>
                  </a:lnTo>
                  <a:lnTo>
                    <a:pt x="1700" y="675"/>
                  </a:lnTo>
                  <a:lnTo>
                    <a:pt x="1704" y="684"/>
                  </a:lnTo>
                  <a:lnTo>
                    <a:pt x="1707" y="652"/>
                  </a:lnTo>
                  <a:lnTo>
                    <a:pt x="1709" y="630"/>
                  </a:lnTo>
                  <a:lnTo>
                    <a:pt x="1713" y="595"/>
                  </a:lnTo>
                  <a:lnTo>
                    <a:pt x="1716" y="518"/>
                  </a:lnTo>
                  <a:lnTo>
                    <a:pt x="1720" y="465"/>
                  </a:lnTo>
                  <a:lnTo>
                    <a:pt x="1722" y="481"/>
                  </a:lnTo>
                  <a:lnTo>
                    <a:pt x="1725" y="499"/>
                  </a:lnTo>
                  <a:lnTo>
                    <a:pt x="1729" y="517"/>
                  </a:lnTo>
                  <a:lnTo>
                    <a:pt x="1732" y="542"/>
                  </a:lnTo>
                  <a:lnTo>
                    <a:pt x="1735" y="618"/>
                  </a:lnTo>
                  <a:lnTo>
                    <a:pt x="1738" y="722"/>
                  </a:lnTo>
                  <a:lnTo>
                    <a:pt x="1742" y="708"/>
                  </a:lnTo>
                  <a:lnTo>
                    <a:pt x="1745" y="669"/>
                  </a:lnTo>
                  <a:lnTo>
                    <a:pt x="1749" y="662"/>
                  </a:lnTo>
                  <a:lnTo>
                    <a:pt x="1751" y="658"/>
                  </a:lnTo>
                  <a:lnTo>
                    <a:pt x="1754" y="654"/>
                  </a:lnTo>
                  <a:lnTo>
                    <a:pt x="1758" y="662"/>
                  </a:lnTo>
                  <a:lnTo>
                    <a:pt x="1761" y="645"/>
                  </a:lnTo>
                  <a:lnTo>
                    <a:pt x="1764" y="607"/>
                  </a:lnTo>
                  <a:lnTo>
                    <a:pt x="1767" y="605"/>
                  </a:lnTo>
                  <a:lnTo>
                    <a:pt x="1770" y="686"/>
                  </a:lnTo>
                  <a:lnTo>
                    <a:pt x="1774" y="708"/>
                  </a:lnTo>
                  <a:lnTo>
                    <a:pt x="1776" y="701"/>
                  </a:lnTo>
                  <a:lnTo>
                    <a:pt x="1780" y="685"/>
                  </a:lnTo>
                  <a:lnTo>
                    <a:pt x="1783" y="673"/>
                  </a:lnTo>
                  <a:lnTo>
                    <a:pt x="1787" y="704"/>
                  </a:lnTo>
                  <a:lnTo>
                    <a:pt x="1790" y="727"/>
                  </a:lnTo>
                  <a:lnTo>
                    <a:pt x="1792" y="711"/>
                  </a:lnTo>
                  <a:lnTo>
                    <a:pt x="1796" y="703"/>
                  </a:lnTo>
                  <a:lnTo>
                    <a:pt x="1799" y="682"/>
                  </a:lnTo>
                  <a:lnTo>
                    <a:pt x="1803" y="661"/>
                  </a:lnTo>
                  <a:lnTo>
                    <a:pt x="1805" y="723"/>
                  </a:lnTo>
                  <a:lnTo>
                    <a:pt x="1808" y="791"/>
                  </a:lnTo>
                  <a:lnTo>
                    <a:pt x="1812" y="805"/>
                  </a:lnTo>
                  <a:lnTo>
                    <a:pt x="1815" y="815"/>
                  </a:lnTo>
                  <a:lnTo>
                    <a:pt x="1818" y="782"/>
                  </a:lnTo>
                  <a:lnTo>
                    <a:pt x="1821" y="764"/>
                  </a:lnTo>
                  <a:lnTo>
                    <a:pt x="1825" y="759"/>
                  </a:lnTo>
                  <a:lnTo>
                    <a:pt x="1828" y="745"/>
                  </a:lnTo>
                  <a:lnTo>
                    <a:pt x="1831" y="743"/>
                  </a:lnTo>
                  <a:lnTo>
                    <a:pt x="1834" y="735"/>
                  </a:lnTo>
                  <a:lnTo>
                    <a:pt x="1837" y="717"/>
                  </a:lnTo>
                  <a:lnTo>
                    <a:pt x="1841" y="701"/>
                  </a:lnTo>
                  <a:lnTo>
                    <a:pt x="1844" y="688"/>
                  </a:lnTo>
                  <a:lnTo>
                    <a:pt x="1846" y="685"/>
                  </a:lnTo>
                  <a:lnTo>
                    <a:pt x="1850" y="681"/>
                  </a:lnTo>
                  <a:lnTo>
                    <a:pt x="1853" y="656"/>
                  </a:lnTo>
                  <a:lnTo>
                    <a:pt x="1857" y="605"/>
                  </a:lnTo>
                  <a:lnTo>
                    <a:pt x="1859" y="594"/>
                  </a:lnTo>
                  <a:lnTo>
                    <a:pt x="1863" y="628"/>
                  </a:lnTo>
                  <a:lnTo>
                    <a:pt x="1866" y="663"/>
                  </a:lnTo>
                  <a:lnTo>
                    <a:pt x="1869" y="689"/>
                  </a:lnTo>
                  <a:lnTo>
                    <a:pt x="1873" y="774"/>
                  </a:lnTo>
                  <a:lnTo>
                    <a:pt x="1875" y="865"/>
                  </a:lnTo>
                  <a:lnTo>
                    <a:pt x="1879" y="880"/>
                  </a:lnTo>
                  <a:lnTo>
                    <a:pt x="1882" y="888"/>
                  </a:lnTo>
                  <a:lnTo>
                    <a:pt x="1886" y="825"/>
                  </a:lnTo>
                  <a:lnTo>
                    <a:pt x="1888" y="784"/>
                  </a:lnTo>
                  <a:lnTo>
                    <a:pt x="1891" y="783"/>
                  </a:lnTo>
                  <a:lnTo>
                    <a:pt x="1895" y="721"/>
                  </a:lnTo>
                  <a:lnTo>
                    <a:pt x="1898" y="620"/>
                  </a:lnTo>
                  <a:lnTo>
                    <a:pt x="1901" y="605"/>
                  </a:lnTo>
                  <a:lnTo>
                    <a:pt x="1904" y="599"/>
                  </a:lnTo>
                  <a:lnTo>
                    <a:pt x="1908" y="615"/>
                  </a:lnTo>
                  <a:lnTo>
                    <a:pt x="1911" y="608"/>
                  </a:lnTo>
                  <a:lnTo>
                    <a:pt x="1914" y="591"/>
                  </a:lnTo>
                  <a:lnTo>
                    <a:pt x="1917" y="609"/>
                  </a:lnTo>
                  <a:lnTo>
                    <a:pt x="1920" y="701"/>
                  </a:lnTo>
                  <a:lnTo>
                    <a:pt x="1924" y="764"/>
                  </a:lnTo>
                  <a:lnTo>
                    <a:pt x="1927" y="724"/>
                  </a:lnTo>
                  <a:lnTo>
                    <a:pt x="1929" y="671"/>
                  </a:lnTo>
                  <a:lnTo>
                    <a:pt x="1933" y="667"/>
                  </a:lnTo>
                  <a:lnTo>
                    <a:pt x="1936" y="660"/>
                  </a:lnTo>
                  <a:lnTo>
                    <a:pt x="1940" y="667"/>
                  </a:lnTo>
                  <a:lnTo>
                    <a:pt x="1942" y="690"/>
                  </a:lnTo>
                  <a:lnTo>
                    <a:pt x="1946" y="690"/>
                  </a:lnTo>
                  <a:lnTo>
                    <a:pt x="1949" y="684"/>
                  </a:lnTo>
                  <a:lnTo>
                    <a:pt x="1952" y="697"/>
                  </a:lnTo>
                  <a:lnTo>
                    <a:pt x="1956" y="716"/>
                  </a:lnTo>
                  <a:lnTo>
                    <a:pt x="1958" y="744"/>
                  </a:lnTo>
                  <a:lnTo>
                    <a:pt x="1962" y="761"/>
                  </a:lnTo>
                  <a:lnTo>
                    <a:pt x="1965" y="726"/>
                  </a:lnTo>
                  <a:lnTo>
                    <a:pt x="1969" y="652"/>
                  </a:lnTo>
                  <a:lnTo>
                    <a:pt x="1971" y="588"/>
                  </a:lnTo>
                  <a:lnTo>
                    <a:pt x="1974" y="534"/>
                  </a:lnTo>
                  <a:lnTo>
                    <a:pt x="1978" y="500"/>
                  </a:lnTo>
                  <a:lnTo>
                    <a:pt x="1981" y="497"/>
                  </a:lnTo>
                  <a:lnTo>
                    <a:pt x="1984" y="499"/>
                  </a:lnTo>
                  <a:lnTo>
                    <a:pt x="1987" y="514"/>
                  </a:lnTo>
                  <a:lnTo>
                    <a:pt x="1990" y="587"/>
                  </a:lnTo>
                  <a:lnTo>
                    <a:pt x="1994" y="734"/>
                  </a:lnTo>
                  <a:lnTo>
                    <a:pt x="1997" y="785"/>
                  </a:lnTo>
                  <a:lnTo>
                    <a:pt x="2000" y="777"/>
                  </a:lnTo>
                  <a:lnTo>
                    <a:pt x="2003" y="755"/>
                  </a:lnTo>
                  <a:lnTo>
                    <a:pt x="2007" y="688"/>
                  </a:lnTo>
                  <a:lnTo>
                    <a:pt x="2010" y="595"/>
                  </a:lnTo>
                  <a:lnTo>
                    <a:pt x="2012" y="572"/>
                  </a:lnTo>
                  <a:lnTo>
                    <a:pt x="2016" y="601"/>
                  </a:lnTo>
                  <a:lnTo>
                    <a:pt x="2019" y="617"/>
                  </a:lnTo>
                  <a:lnTo>
                    <a:pt x="2023" y="692"/>
                  </a:lnTo>
                  <a:lnTo>
                    <a:pt x="2025" y="773"/>
                  </a:lnTo>
                  <a:lnTo>
                    <a:pt x="2028" y="785"/>
                  </a:lnTo>
                  <a:lnTo>
                    <a:pt x="2032" y="790"/>
                  </a:lnTo>
                  <a:lnTo>
                    <a:pt x="2035" y="784"/>
                  </a:lnTo>
                  <a:lnTo>
                    <a:pt x="2039" y="749"/>
                  </a:lnTo>
                  <a:lnTo>
                    <a:pt x="2041" y="635"/>
                  </a:lnTo>
                  <a:lnTo>
                    <a:pt x="2045" y="520"/>
                  </a:lnTo>
                  <a:lnTo>
                    <a:pt x="2048" y="496"/>
                  </a:lnTo>
                  <a:lnTo>
                    <a:pt x="2052" y="506"/>
                  </a:lnTo>
                  <a:lnTo>
                    <a:pt x="2054" y="599"/>
                  </a:lnTo>
                  <a:lnTo>
                    <a:pt x="2057" y="669"/>
                  </a:lnTo>
                  <a:lnTo>
                    <a:pt x="2061" y="700"/>
                  </a:lnTo>
                  <a:lnTo>
                    <a:pt x="2064" y="742"/>
                  </a:lnTo>
                  <a:lnTo>
                    <a:pt x="2067" y="775"/>
                  </a:lnTo>
                  <a:lnTo>
                    <a:pt x="2070" y="777"/>
                  </a:lnTo>
                  <a:lnTo>
                    <a:pt x="2073" y="754"/>
                  </a:lnTo>
                  <a:lnTo>
                    <a:pt x="2077" y="743"/>
                  </a:lnTo>
                  <a:lnTo>
                    <a:pt x="2080" y="742"/>
                  </a:lnTo>
                  <a:lnTo>
                    <a:pt x="2083" y="738"/>
                  </a:lnTo>
                  <a:lnTo>
                    <a:pt x="2086" y="738"/>
                  </a:lnTo>
                  <a:lnTo>
                    <a:pt x="2090" y="758"/>
                  </a:lnTo>
                  <a:lnTo>
                    <a:pt x="2093" y="781"/>
                  </a:lnTo>
                  <a:lnTo>
                    <a:pt x="2095" y="781"/>
                  </a:lnTo>
                  <a:lnTo>
                    <a:pt x="2099" y="755"/>
                  </a:lnTo>
                  <a:lnTo>
                    <a:pt x="2102" y="719"/>
                  </a:lnTo>
                  <a:lnTo>
                    <a:pt x="2106" y="684"/>
                  </a:lnTo>
                  <a:lnTo>
                    <a:pt x="2108" y="671"/>
                  </a:lnTo>
                  <a:lnTo>
                    <a:pt x="2111" y="675"/>
                  </a:lnTo>
                  <a:lnTo>
                    <a:pt x="2115" y="685"/>
                  </a:lnTo>
                  <a:lnTo>
                    <a:pt x="2118" y="704"/>
                  </a:lnTo>
                  <a:lnTo>
                    <a:pt x="2122" y="715"/>
                  </a:lnTo>
                  <a:lnTo>
                    <a:pt x="2124" y="715"/>
                  </a:lnTo>
                  <a:lnTo>
                    <a:pt x="2128" y="712"/>
                  </a:lnTo>
                  <a:lnTo>
                    <a:pt x="2131" y="701"/>
                  </a:lnTo>
                  <a:lnTo>
                    <a:pt x="2134" y="699"/>
                  </a:lnTo>
                  <a:lnTo>
                    <a:pt x="2137" y="708"/>
                  </a:lnTo>
                  <a:lnTo>
                    <a:pt x="2140" y="705"/>
                  </a:lnTo>
                  <a:lnTo>
                    <a:pt x="2144" y="698"/>
                  </a:lnTo>
                  <a:lnTo>
                    <a:pt x="2147" y="706"/>
                  </a:lnTo>
                  <a:lnTo>
                    <a:pt x="2149" y="715"/>
                  </a:lnTo>
                  <a:lnTo>
                    <a:pt x="2153" y="696"/>
                  </a:lnTo>
                  <a:lnTo>
                    <a:pt x="2156" y="656"/>
                  </a:lnTo>
                  <a:lnTo>
                    <a:pt x="2160" y="635"/>
                  </a:lnTo>
                  <a:lnTo>
                    <a:pt x="2163" y="621"/>
                  </a:lnTo>
                  <a:lnTo>
                    <a:pt x="2166" y="607"/>
                  </a:lnTo>
                  <a:lnTo>
                    <a:pt x="2169" y="614"/>
                  </a:lnTo>
                  <a:lnTo>
                    <a:pt x="2172" y="637"/>
                  </a:lnTo>
                  <a:lnTo>
                    <a:pt x="2176" y="661"/>
                  </a:lnTo>
                  <a:lnTo>
                    <a:pt x="2178" y="697"/>
                  </a:lnTo>
                  <a:lnTo>
                    <a:pt x="2182" y="754"/>
                  </a:lnTo>
                  <a:lnTo>
                    <a:pt x="2185" y="788"/>
                  </a:lnTo>
                  <a:lnTo>
                    <a:pt x="2189" y="791"/>
                  </a:lnTo>
                  <a:lnTo>
                    <a:pt x="2191" y="766"/>
                  </a:lnTo>
                  <a:lnTo>
                    <a:pt x="2194" y="724"/>
                  </a:lnTo>
                  <a:lnTo>
                    <a:pt x="2198" y="720"/>
                  </a:lnTo>
                  <a:lnTo>
                    <a:pt x="2201" y="747"/>
                  </a:lnTo>
                  <a:lnTo>
                    <a:pt x="2205" y="762"/>
                  </a:lnTo>
                  <a:lnTo>
                    <a:pt x="2207" y="773"/>
                  </a:lnTo>
                  <a:lnTo>
                    <a:pt x="2211" y="774"/>
                  </a:lnTo>
                  <a:lnTo>
                    <a:pt x="2214" y="754"/>
                  </a:lnTo>
                  <a:lnTo>
                    <a:pt x="2217" y="726"/>
                  </a:lnTo>
                  <a:lnTo>
                    <a:pt x="2220" y="715"/>
                  </a:lnTo>
                  <a:lnTo>
                    <a:pt x="2223" y="708"/>
                  </a:lnTo>
                  <a:lnTo>
                    <a:pt x="2227" y="686"/>
                  </a:lnTo>
                  <a:lnTo>
                    <a:pt x="2230" y="654"/>
                  </a:lnTo>
                  <a:lnTo>
                    <a:pt x="2232" y="652"/>
                  </a:lnTo>
                  <a:lnTo>
                    <a:pt x="2236" y="690"/>
                  </a:lnTo>
                  <a:lnTo>
                    <a:pt x="2239" y="707"/>
                  </a:lnTo>
                  <a:lnTo>
                    <a:pt x="2243" y="693"/>
                  </a:lnTo>
                  <a:lnTo>
                    <a:pt x="2246" y="661"/>
                  </a:lnTo>
                  <a:lnTo>
                    <a:pt x="2249" y="617"/>
                  </a:lnTo>
                  <a:lnTo>
                    <a:pt x="2252" y="575"/>
                  </a:lnTo>
                  <a:lnTo>
                    <a:pt x="2255" y="568"/>
                  </a:lnTo>
                  <a:lnTo>
                    <a:pt x="2259" y="583"/>
                  </a:lnTo>
                  <a:lnTo>
                    <a:pt x="2261" y="599"/>
                  </a:lnTo>
                  <a:lnTo>
                    <a:pt x="2265" y="622"/>
                  </a:lnTo>
                  <a:lnTo>
                    <a:pt x="2268" y="650"/>
                  </a:lnTo>
                  <a:lnTo>
                    <a:pt x="2272" y="685"/>
                  </a:lnTo>
                  <a:lnTo>
                    <a:pt x="2274" y="713"/>
                  </a:lnTo>
                  <a:lnTo>
                    <a:pt x="2277" y="711"/>
                  </a:lnTo>
                  <a:lnTo>
                    <a:pt x="2281" y="696"/>
                  </a:lnTo>
                  <a:lnTo>
                    <a:pt x="2284" y="673"/>
                  </a:lnTo>
                  <a:lnTo>
                    <a:pt x="2288" y="647"/>
                  </a:lnTo>
                  <a:lnTo>
                    <a:pt x="2290" y="630"/>
                  </a:lnTo>
                  <a:lnTo>
                    <a:pt x="2293" y="636"/>
                  </a:lnTo>
                  <a:lnTo>
                    <a:pt x="2297" y="648"/>
                  </a:lnTo>
                  <a:lnTo>
                    <a:pt x="2300" y="663"/>
                  </a:lnTo>
                  <a:lnTo>
                    <a:pt x="2303" y="686"/>
                  </a:lnTo>
                  <a:lnTo>
                    <a:pt x="2306" y="715"/>
                  </a:lnTo>
                  <a:lnTo>
                    <a:pt x="2310" y="729"/>
                  </a:lnTo>
                  <a:lnTo>
                    <a:pt x="2313" y="720"/>
                  </a:lnTo>
                  <a:lnTo>
                    <a:pt x="2315" y="690"/>
                  </a:lnTo>
                  <a:lnTo>
                    <a:pt x="2319" y="668"/>
                  </a:lnTo>
                  <a:lnTo>
                    <a:pt x="2322" y="674"/>
                  </a:lnTo>
                  <a:lnTo>
                    <a:pt x="2326" y="682"/>
                  </a:lnTo>
                  <a:lnTo>
                    <a:pt x="2329" y="678"/>
                  </a:lnTo>
                  <a:lnTo>
                    <a:pt x="2331" y="678"/>
                  </a:lnTo>
                  <a:lnTo>
                    <a:pt x="2335" y="697"/>
                  </a:lnTo>
                  <a:lnTo>
                    <a:pt x="2338" y="703"/>
                  </a:lnTo>
                  <a:lnTo>
                    <a:pt x="2342" y="699"/>
                  </a:lnTo>
                  <a:lnTo>
                    <a:pt x="2344" y="701"/>
                  </a:lnTo>
                  <a:lnTo>
                    <a:pt x="2348" y="699"/>
                  </a:lnTo>
                  <a:lnTo>
                    <a:pt x="2351" y="682"/>
                  </a:lnTo>
                  <a:lnTo>
                    <a:pt x="2355" y="664"/>
                  </a:lnTo>
                  <a:lnTo>
                    <a:pt x="2357" y="660"/>
                  </a:lnTo>
                  <a:lnTo>
                    <a:pt x="2360" y="651"/>
                  </a:lnTo>
                  <a:lnTo>
                    <a:pt x="2364" y="655"/>
                  </a:lnTo>
                  <a:lnTo>
                    <a:pt x="2367" y="684"/>
                  </a:lnTo>
                  <a:lnTo>
                    <a:pt x="2371" y="703"/>
                  </a:lnTo>
                  <a:lnTo>
                    <a:pt x="2373" y="704"/>
                  </a:lnTo>
                  <a:lnTo>
                    <a:pt x="2376" y="704"/>
                  </a:lnTo>
                  <a:lnTo>
                    <a:pt x="2380" y="722"/>
                  </a:lnTo>
                  <a:lnTo>
                    <a:pt x="2383" y="747"/>
                  </a:lnTo>
                  <a:lnTo>
                    <a:pt x="2386" y="729"/>
                  </a:lnTo>
                  <a:lnTo>
                    <a:pt x="2389" y="699"/>
                  </a:lnTo>
                  <a:lnTo>
                    <a:pt x="2393" y="678"/>
                  </a:lnTo>
                  <a:lnTo>
                    <a:pt x="2396" y="664"/>
                  </a:lnTo>
                  <a:lnTo>
                    <a:pt x="2398" y="664"/>
                  </a:lnTo>
                  <a:lnTo>
                    <a:pt x="2402" y="683"/>
                  </a:lnTo>
                  <a:lnTo>
                    <a:pt x="2405" y="709"/>
                  </a:lnTo>
                  <a:lnTo>
                    <a:pt x="2409" y="736"/>
                  </a:lnTo>
                  <a:lnTo>
                    <a:pt x="2412" y="747"/>
                  </a:lnTo>
                  <a:lnTo>
                    <a:pt x="2414" y="747"/>
                  </a:lnTo>
                  <a:lnTo>
                    <a:pt x="2418" y="729"/>
                  </a:lnTo>
                  <a:lnTo>
                    <a:pt x="2421" y="683"/>
                  </a:lnTo>
                  <a:lnTo>
                    <a:pt x="2425" y="663"/>
                  </a:lnTo>
                  <a:lnTo>
                    <a:pt x="2427" y="673"/>
                  </a:lnTo>
                  <a:lnTo>
                    <a:pt x="2431" y="684"/>
                  </a:lnTo>
                  <a:lnTo>
                    <a:pt x="2434" y="696"/>
                  </a:lnTo>
                  <a:lnTo>
                    <a:pt x="2437" y="703"/>
                  </a:lnTo>
                  <a:lnTo>
                    <a:pt x="2440" y="704"/>
                  </a:lnTo>
                  <a:lnTo>
                    <a:pt x="2443" y="699"/>
                  </a:lnTo>
                  <a:lnTo>
                    <a:pt x="2447" y="692"/>
                  </a:lnTo>
                  <a:lnTo>
                    <a:pt x="2450" y="667"/>
                  </a:lnTo>
                  <a:lnTo>
                    <a:pt x="2454" y="631"/>
                  </a:lnTo>
                  <a:lnTo>
                    <a:pt x="2456" y="608"/>
                  </a:lnTo>
                  <a:lnTo>
                    <a:pt x="2459" y="607"/>
                  </a:lnTo>
                  <a:lnTo>
                    <a:pt x="2463" y="611"/>
                  </a:lnTo>
                  <a:lnTo>
                    <a:pt x="2466" y="624"/>
                  </a:lnTo>
                  <a:lnTo>
                    <a:pt x="2469" y="654"/>
                  </a:lnTo>
                  <a:lnTo>
                    <a:pt x="2472" y="700"/>
                  </a:lnTo>
                  <a:lnTo>
                    <a:pt x="2475" y="738"/>
                  </a:lnTo>
                  <a:lnTo>
                    <a:pt x="2479" y="753"/>
                  </a:lnTo>
                  <a:lnTo>
                    <a:pt x="2481" y="741"/>
                  </a:lnTo>
                  <a:lnTo>
                    <a:pt x="2485" y="717"/>
                  </a:lnTo>
                  <a:lnTo>
                    <a:pt x="2488" y="705"/>
                  </a:lnTo>
                  <a:lnTo>
                    <a:pt x="2492" y="692"/>
                  </a:lnTo>
                  <a:lnTo>
                    <a:pt x="2495" y="661"/>
                  </a:lnTo>
                  <a:lnTo>
                    <a:pt x="2497" y="645"/>
                  </a:lnTo>
                  <a:lnTo>
                    <a:pt x="2501" y="654"/>
                  </a:lnTo>
                  <a:lnTo>
                    <a:pt x="2504" y="676"/>
                  </a:lnTo>
                  <a:lnTo>
                    <a:pt x="2508" y="704"/>
                  </a:lnTo>
                  <a:lnTo>
                    <a:pt x="2510" y="729"/>
                  </a:lnTo>
                  <a:lnTo>
                    <a:pt x="2514" y="746"/>
                  </a:lnTo>
                  <a:lnTo>
                    <a:pt x="2517" y="730"/>
                  </a:lnTo>
                  <a:lnTo>
                    <a:pt x="2520" y="693"/>
                  </a:lnTo>
                  <a:lnTo>
                    <a:pt x="2523" y="686"/>
                  </a:lnTo>
                  <a:lnTo>
                    <a:pt x="2526" y="682"/>
                  </a:lnTo>
                  <a:lnTo>
                    <a:pt x="2530" y="659"/>
                  </a:lnTo>
                  <a:lnTo>
                    <a:pt x="2533" y="638"/>
                  </a:lnTo>
                  <a:lnTo>
                    <a:pt x="2537" y="631"/>
                  </a:lnTo>
                  <a:lnTo>
                    <a:pt x="2539" y="633"/>
                  </a:lnTo>
                  <a:lnTo>
                    <a:pt x="2542" y="640"/>
                  </a:lnTo>
                  <a:lnTo>
                    <a:pt x="2546" y="650"/>
                  </a:lnTo>
                  <a:lnTo>
                    <a:pt x="2549" y="662"/>
                  </a:lnTo>
                  <a:lnTo>
                    <a:pt x="2552" y="694"/>
                  </a:lnTo>
                  <a:lnTo>
                    <a:pt x="2555" y="759"/>
                  </a:lnTo>
                  <a:lnTo>
                    <a:pt x="2558" y="789"/>
                  </a:lnTo>
                  <a:lnTo>
                    <a:pt x="2562" y="785"/>
                  </a:lnTo>
                  <a:lnTo>
                    <a:pt x="2564" y="730"/>
                  </a:lnTo>
                  <a:lnTo>
                    <a:pt x="2568" y="662"/>
                  </a:lnTo>
                  <a:lnTo>
                    <a:pt x="2571" y="666"/>
                  </a:lnTo>
                  <a:lnTo>
                    <a:pt x="2575" y="664"/>
                  </a:lnTo>
                  <a:lnTo>
                    <a:pt x="2578" y="661"/>
                  </a:lnTo>
                  <a:lnTo>
                    <a:pt x="2580" y="664"/>
                  </a:lnTo>
                  <a:lnTo>
                    <a:pt x="2584" y="688"/>
                  </a:lnTo>
                  <a:lnTo>
                    <a:pt x="2587" y="690"/>
                  </a:lnTo>
                  <a:lnTo>
                    <a:pt x="2591" y="678"/>
                  </a:lnTo>
                  <a:lnTo>
                    <a:pt x="2593" y="679"/>
                  </a:lnTo>
                  <a:lnTo>
                    <a:pt x="2596" y="694"/>
                  </a:lnTo>
                  <a:lnTo>
                    <a:pt x="2600" y="701"/>
                  </a:lnTo>
                  <a:lnTo>
                    <a:pt x="2603" y="700"/>
                  </a:lnTo>
                  <a:lnTo>
                    <a:pt x="2606" y="693"/>
                  </a:lnTo>
                  <a:lnTo>
                    <a:pt x="2609" y="666"/>
                  </a:lnTo>
                  <a:lnTo>
                    <a:pt x="2613" y="636"/>
                  </a:lnTo>
                  <a:lnTo>
                    <a:pt x="2616" y="621"/>
                  </a:lnTo>
                  <a:lnTo>
                    <a:pt x="2620" y="623"/>
                  </a:lnTo>
                  <a:lnTo>
                    <a:pt x="2622" y="632"/>
                  </a:lnTo>
                  <a:lnTo>
                    <a:pt x="2625" y="640"/>
                  </a:lnTo>
                  <a:lnTo>
                    <a:pt x="2629" y="655"/>
                  </a:lnTo>
                  <a:lnTo>
                    <a:pt x="2632" y="677"/>
                  </a:lnTo>
                  <a:lnTo>
                    <a:pt x="2634" y="700"/>
                  </a:lnTo>
                  <a:lnTo>
                    <a:pt x="2638" y="707"/>
                  </a:lnTo>
                  <a:lnTo>
                    <a:pt x="2641" y="703"/>
                  </a:lnTo>
                  <a:lnTo>
                    <a:pt x="2645" y="706"/>
                  </a:lnTo>
                  <a:lnTo>
                    <a:pt x="2647" y="709"/>
                  </a:lnTo>
                  <a:lnTo>
                    <a:pt x="2651" y="693"/>
                  </a:lnTo>
                  <a:lnTo>
                    <a:pt x="2654" y="683"/>
                  </a:lnTo>
                  <a:lnTo>
                    <a:pt x="2658" y="681"/>
                  </a:lnTo>
                  <a:lnTo>
                    <a:pt x="2661" y="701"/>
                  </a:lnTo>
                  <a:lnTo>
                    <a:pt x="2663" y="736"/>
                  </a:lnTo>
                  <a:lnTo>
                    <a:pt x="2667" y="757"/>
                  </a:lnTo>
                  <a:lnTo>
                    <a:pt x="2670" y="769"/>
                  </a:lnTo>
                  <a:lnTo>
                    <a:pt x="2674" y="775"/>
                  </a:lnTo>
                  <a:lnTo>
                    <a:pt x="2676" y="768"/>
                  </a:lnTo>
                  <a:lnTo>
                    <a:pt x="2679" y="746"/>
                  </a:lnTo>
                  <a:lnTo>
                    <a:pt x="2683" y="719"/>
                  </a:lnTo>
                  <a:lnTo>
                    <a:pt x="2686" y="689"/>
                  </a:lnTo>
                  <a:lnTo>
                    <a:pt x="2689" y="671"/>
                  </a:lnTo>
                  <a:lnTo>
                    <a:pt x="2692" y="668"/>
                  </a:lnTo>
                  <a:lnTo>
                    <a:pt x="2696" y="693"/>
                  </a:lnTo>
                  <a:lnTo>
                    <a:pt x="2699" y="715"/>
                  </a:lnTo>
                  <a:lnTo>
                    <a:pt x="2702" y="726"/>
                  </a:lnTo>
                  <a:lnTo>
                    <a:pt x="2705" y="729"/>
                  </a:lnTo>
                  <a:lnTo>
                    <a:pt x="2708" y="742"/>
                  </a:lnTo>
                  <a:lnTo>
                    <a:pt x="2712" y="759"/>
                  </a:lnTo>
                  <a:lnTo>
                    <a:pt x="2715" y="751"/>
                  </a:lnTo>
                  <a:lnTo>
                    <a:pt x="2717" y="715"/>
                  </a:lnTo>
                  <a:lnTo>
                    <a:pt x="2721" y="667"/>
                  </a:lnTo>
                  <a:lnTo>
                    <a:pt x="2724" y="648"/>
                  </a:lnTo>
                  <a:lnTo>
                    <a:pt x="2728" y="661"/>
                  </a:lnTo>
                  <a:lnTo>
                    <a:pt x="2730" y="685"/>
                  </a:lnTo>
                  <a:lnTo>
                    <a:pt x="2734" y="703"/>
                  </a:lnTo>
                  <a:lnTo>
                    <a:pt x="2737" y="711"/>
                  </a:lnTo>
                  <a:lnTo>
                    <a:pt x="2740" y="715"/>
                  </a:lnTo>
                  <a:lnTo>
                    <a:pt x="2744" y="715"/>
                  </a:lnTo>
                  <a:lnTo>
                    <a:pt x="2746" y="708"/>
                  </a:lnTo>
                  <a:lnTo>
                    <a:pt x="2750" y="696"/>
                  </a:lnTo>
                  <a:lnTo>
                    <a:pt x="2753" y="692"/>
                  </a:lnTo>
                  <a:lnTo>
                    <a:pt x="2757" y="693"/>
                  </a:lnTo>
                  <a:lnTo>
                    <a:pt x="2759" y="682"/>
                  </a:lnTo>
                  <a:lnTo>
                    <a:pt x="2762" y="674"/>
                  </a:lnTo>
                  <a:lnTo>
                    <a:pt x="2766" y="682"/>
                  </a:lnTo>
                  <a:lnTo>
                    <a:pt x="2769" y="686"/>
                  </a:lnTo>
                  <a:lnTo>
                    <a:pt x="2772" y="669"/>
                  </a:lnTo>
                  <a:lnTo>
                    <a:pt x="2775" y="653"/>
                  </a:lnTo>
                  <a:lnTo>
                    <a:pt x="2779" y="652"/>
                  </a:lnTo>
                  <a:lnTo>
                    <a:pt x="2782" y="652"/>
                  </a:lnTo>
                  <a:lnTo>
                    <a:pt x="2785" y="640"/>
                  </a:lnTo>
                  <a:lnTo>
                    <a:pt x="2788" y="637"/>
                  </a:lnTo>
                  <a:lnTo>
                    <a:pt x="2791" y="643"/>
                  </a:lnTo>
                  <a:lnTo>
                    <a:pt x="2795" y="653"/>
                  </a:lnTo>
                  <a:lnTo>
                    <a:pt x="2798" y="670"/>
                  </a:lnTo>
                  <a:lnTo>
                    <a:pt x="2800" y="675"/>
                  </a:lnTo>
                  <a:lnTo>
                    <a:pt x="2804" y="666"/>
                  </a:lnTo>
                  <a:lnTo>
                    <a:pt x="2807" y="652"/>
                  </a:lnTo>
                  <a:lnTo>
                    <a:pt x="2811" y="661"/>
                  </a:lnTo>
                  <a:lnTo>
                    <a:pt x="2813" y="688"/>
                  </a:lnTo>
                  <a:lnTo>
                    <a:pt x="2817" y="699"/>
                  </a:lnTo>
                  <a:lnTo>
                    <a:pt x="2820" y="691"/>
                  </a:lnTo>
                  <a:lnTo>
                    <a:pt x="2823" y="697"/>
                  </a:lnTo>
                  <a:lnTo>
                    <a:pt x="2827" y="704"/>
                  </a:lnTo>
                  <a:lnTo>
                    <a:pt x="2829" y="709"/>
                  </a:lnTo>
                  <a:lnTo>
                    <a:pt x="2833" y="717"/>
                  </a:lnTo>
                  <a:lnTo>
                    <a:pt x="2836" y="728"/>
                  </a:lnTo>
                  <a:lnTo>
                    <a:pt x="2840" y="723"/>
                  </a:lnTo>
                  <a:lnTo>
                    <a:pt x="2842" y="701"/>
                  </a:lnTo>
                  <a:lnTo>
                    <a:pt x="2845" y="679"/>
                  </a:lnTo>
                  <a:lnTo>
                    <a:pt x="2849" y="667"/>
                  </a:lnTo>
                  <a:lnTo>
                    <a:pt x="2852" y="663"/>
                  </a:lnTo>
                  <a:lnTo>
                    <a:pt x="2855" y="668"/>
                  </a:lnTo>
                  <a:lnTo>
                    <a:pt x="2858" y="667"/>
                  </a:lnTo>
                  <a:lnTo>
                    <a:pt x="2861" y="677"/>
                  </a:lnTo>
                  <a:lnTo>
                    <a:pt x="2865" y="686"/>
                  </a:lnTo>
                  <a:lnTo>
                    <a:pt x="2868" y="684"/>
                  </a:lnTo>
                  <a:lnTo>
                    <a:pt x="2871" y="685"/>
                  </a:lnTo>
                  <a:lnTo>
                    <a:pt x="2874" y="692"/>
                  </a:lnTo>
                  <a:lnTo>
                    <a:pt x="2878" y="706"/>
                  </a:lnTo>
                  <a:lnTo>
                    <a:pt x="2881" y="707"/>
                  </a:lnTo>
                  <a:lnTo>
                    <a:pt x="2883" y="705"/>
                  </a:lnTo>
                  <a:lnTo>
                    <a:pt x="2887" y="705"/>
                  </a:lnTo>
                  <a:lnTo>
                    <a:pt x="2890" y="703"/>
                  </a:lnTo>
                  <a:lnTo>
                    <a:pt x="2894" y="694"/>
                  </a:lnTo>
                  <a:lnTo>
                    <a:pt x="2896" y="697"/>
                  </a:lnTo>
                  <a:lnTo>
                    <a:pt x="2899" y="719"/>
                  </a:lnTo>
                  <a:lnTo>
                    <a:pt x="2903" y="729"/>
                  </a:lnTo>
                  <a:lnTo>
                    <a:pt x="2906" y="727"/>
                  </a:lnTo>
                  <a:lnTo>
                    <a:pt x="2910" y="716"/>
                  </a:lnTo>
                  <a:lnTo>
                    <a:pt x="2912" y="703"/>
                  </a:lnTo>
                  <a:lnTo>
                    <a:pt x="2916" y="692"/>
                  </a:lnTo>
                  <a:lnTo>
                    <a:pt x="2919" y="684"/>
                  </a:lnTo>
                  <a:lnTo>
                    <a:pt x="2923" y="683"/>
                  </a:lnTo>
                  <a:lnTo>
                    <a:pt x="2925" y="682"/>
                  </a:lnTo>
                  <a:lnTo>
                    <a:pt x="2928" y="673"/>
                  </a:lnTo>
                  <a:lnTo>
                    <a:pt x="2932" y="664"/>
                  </a:lnTo>
                  <a:lnTo>
                    <a:pt x="2935" y="664"/>
                  </a:lnTo>
                  <a:lnTo>
                    <a:pt x="2937" y="664"/>
                  </a:lnTo>
                  <a:lnTo>
                    <a:pt x="2941" y="664"/>
                  </a:lnTo>
                  <a:lnTo>
                    <a:pt x="2944" y="663"/>
                  </a:lnTo>
                  <a:lnTo>
                    <a:pt x="2948" y="656"/>
                  </a:lnTo>
                  <a:lnTo>
                    <a:pt x="2951" y="651"/>
                  </a:lnTo>
                  <a:lnTo>
                    <a:pt x="2954" y="651"/>
                  </a:lnTo>
                  <a:lnTo>
                    <a:pt x="2957" y="653"/>
                  </a:lnTo>
                  <a:lnTo>
                    <a:pt x="2961" y="656"/>
                  </a:lnTo>
                  <a:lnTo>
                    <a:pt x="2964" y="660"/>
                  </a:lnTo>
                  <a:lnTo>
                    <a:pt x="2966" y="670"/>
                  </a:lnTo>
                  <a:lnTo>
                    <a:pt x="2970" y="682"/>
                  </a:lnTo>
                  <a:lnTo>
                    <a:pt x="2973" y="692"/>
                  </a:lnTo>
                  <a:lnTo>
                    <a:pt x="2977" y="705"/>
                  </a:lnTo>
                  <a:lnTo>
                    <a:pt x="2979" y="709"/>
                  </a:lnTo>
                  <a:lnTo>
                    <a:pt x="2982" y="698"/>
                  </a:lnTo>
                  <a:lnTo>
                    <a:pt x="2986" y="688"/>
                  </a:lnTo>
                  <a:lnTo>
                    <a:pt x="2989" y="688"/>
                  </a:lnTo>
                  <a:lnTo>
                    <a:pt x="2993" y="674"/>
                  </a:lnTo>
                  <a:lnTo>
                    <a:pt x="2995" y="656"/>
                  </a:lnTo>
                  <a:lnTo>
                    <a:pt x="2999" y="662"/>
                  </a:lnTo>
                  <a:lnTo>
                    <a:pt x="3002" y="691"/>
                  </a:lnTo>
                  <a:lnTo>
                    <a:pt x="3005" y="716"/>
                  </a:lnTo>
                  <a:lnTo>
                    <a:pt x="3008" y="716"/>
                  </a:lnTo>
                  <a:lnTo>
                    <a:pt x="3011" y="700"/>
                  </a:lnTo>
                  <a:lnTo>
                    <a:pt x="3015" y="692"/>
                  </a:lnTo>
                  <a:lnTo>
                    <a:pt x="3018" y="686"/>
                  </a:lnTo>
                  <a:lnTo>
                    <a:pt x="3020" y="685"/>
                  </a:lnTo>
                  <a:lnTo>
                    <a:pt x="3024" y="691"/>
                  </a:lnTo>
                  <a:lnTo>
                    <a:pt x="3027" y="697"/>
                  </a:lnTo>
                  <a:lnTo>
                    <a:pt x="3031" y="705"/>
                  </a:lnTo>
                  <a:lnTo>
                    <a:pt x="3034" y="719"/>
                  </a:lnTo>
                  <a:lnTo>
                    <a:pt x="3037" y="732"/>
                  </a:lnTo>
                  <a:lnTo>
                    <a:pt x="3040" y="734"/>
                  </a:lnTo>
                  <a:lnTo>
                    <a:pt x="3043" y="713"/>
                  </a:lnTo>
                  <a:lnTo>
                    <a:pt x="3047" y="688"/>
                  </a:lnTo>
                  <a:lnTo>
                    <a:pt x="3049" y="664"/>
                  </a:lnTo>
                  <a:lnTo>
                    <a:pt x="3053" y="658"/>
                  </a:lnTo>
                  <a:lnTo>
                    <a:pt x="3056" y="664"/>
                  </a:lnTo>
                  <a:lnTo>
                    <a:pt x="3060" y="678"/>
                  </a:lnTo>
                  <a:lnTo>
                    <a:pt x="3062" y="690"/>
                  </a:lnTo>
                  <a:lnTo>
                    <a:pt x="3065" y="699"/>
                  </a:lnTo>
                  <a:lnTo>
                    <a:pt x="3069" y="706"/>
                  </a:lnTo>
                  <a:lnTo>
                    <a:pt x="3072" y="714"/>
                  </a:lnTo>
                  <a:lnTo>
                    <a:pt x="3076" y="717"/>
                  </a:lnTo>
                  <a:lnTo>
                    <a:pt x="3078" y="716"/>
                  </a:lnTo>
                  <a:lnTo>
                    <a:pt x="3082" y="716"/>
                  </a:lnTo>
                  <a:lnTo>
                    <a:pt x="3085" y="714"/>
                  </a:lnTo>
                  <a:lnTo>
                    <a:pt x="3088" y="703"/>
                  </a:lnTo>
                  <a:lnTo>
                    <a:pt x="3091" y="692"/>
                  </a:lnTo>
                  <a:lnTo>
                    <a:pt x="3094" y="688"/>
                  </a:lnTo>
                  <a:lnTo>
                    <a:pt x="3098" y="689"/>
                  </a:lnTo>
                  <a:lnTo>
                    <a:pt x="3101" y="683"/>
                  </a:lnTo>
                  <a:lnTo>
                    <a:pt x="3103" y="673"/>
                  </a:lnTo>
                  <a:lnTo>
                    <a:pt x="3107" y="677"/>
                  </a:lnTo>
                  <a:lnTo>
                    <a:pt x="3110" y="696"/>
                  </a:lnTo>
                  <a:lnTo>
                    <a:pt x="3114" y="707"/>
                  </a:lnTo>
                  <a:lnTo>
                    <a:pt x="3117" y="699"/>
                  </a:lnTo>
                  <a:lnTo>
                    <a:pt x="3120" y="682"/>
                  </a:lnTo>
                  <a:lnTo>
                    <a:pt x="3123" y="673"/>
                  </a:lnTo>
                  <a:lnTo>
                    <a:pt x="3126" y="669"/>
                  </a:lnTo>
                  <a:lnTo>
                    <a:pt x="3130" y="666"/>
                  </a:lnTo>
                  <a:lnTo>
                    <a:pt x="3132" y="661"/>
                  </a:lnTo>
                  <a:lnTo>
                    <a:pt x="3136" y="655"/>
                  </a:lnTo>
                  <a:lnTo>
                    <a:pt x="3139" y="658"/>
                  </a:lnTo>
                  <a:lnTo>
                    <a:pt x="3143" y="676"/>
                  </a:lnTo>
                  <a:lnTo>
                    <a:pt x="3145" y="683"/>
                  </a:lnTo>
                  <a:lnTo>
                    <a:pt x="3148" y="675"/>
                  </a:lnTo>
                  <a:lnTo>
                    <a:pt x="3152" y="651"/>
                  </a:lnTo>
                  <a:lnTo>
                    <a:pt x="3155" y="632"/>
                  </a:lnTo>
                  <a:lnTo>
                    <a:pt x="3159" y="630"/>
                  </a:lnTo>
                  <a:lnTo>
                    <a:pt x="3161" y="638"/>
                  </a:lnTo>
                  <a:lnTo>
                    <a:pt x="3164" y="656"/>
                  </a:lnTo>
                  <a:lnTo>
                    <a:pt x="3168" y="684"/>
                  </a:lnTo>
                  <a:lnTo>
                    <a:pt x="3171" y="704"/>
                  </a:lnTo>
                  <a:lnTo>
                    <a:pt x="3174" y="706"/>
                  </a:lnTo>
                  <a:lnTo>
                    <a:pt x="3177" y="692"/>
                  </a:lnTo>
                  <a:lnTo>
                    <a:pt x="3181" y="678"/>
                  </a:lnTo>
                  <a:lnTo>
                    <a:pt x="3184" y="676"/>
                  </a:lnTo>
                  <a:lnTo>
                    <a:pt x="3186" y="684"/>
                  </a:lnTo>
                  <a:lnTo>
                    <a:pt x="3190" y="689"/>
                  </a:lnTo>
                  <a:lnTo>
                    <a:pt x="3193" y="701"/>
                  </a:lnTo>
                  <a:lnTo>
                    <a:pt x="3197" y="705"/>
                  </a:lnTo>
                  <a:lnTo>
                    <a:pt x="3200" y="698"/>
                  </a:lnTo>
                  <a:lnTo>
                    <a:pt x="3202" y="689"/>
                  </a:lnTo>
                  <a:lnTo>
                    <a:pt x="3206" y="685"/>
                  </a:lnTo>
                  <a:lnTo>
                    <a:pt x="3209" y="689"/>
                  </a:lnTo>
                  <a:lnTo>
                    <a:pt x="3213" y="696"/>
                  </a:lnTo>
                  <a:lnTo>
                    <a:pt x="3215" y="693"/>
                  </a:lnTo>
                  <a:lnTo>
                    <a:pt x="3219" y="697"/>
                  </a:lnTo>
                  <a:lnTo>
                    <a:pt x="3222" y="698"/>
                  </a:lnTo>
                  <a:lnTo>
                    <a:pt x="3226" y="692"/>
                  </a:lnTo>
                  <a:lnTo>
                    <a:pt x="3228" y="686"/>
                  </a:lnTo>
                  <a:lnTo>
                    <a:pt x="3231" y="691"/>
                  </a:lnTo>
                  <a:lnTo>
                    <a:pt x="3235" y="703"/>
                  </a:lnTo>
                  <a:lnTo>
                    <a:pt x="3238" y="712"/>
                  </a:lnTo>
                  <a:lnTo>
                    <a:pt x="3242" y="722"/>
                  </a:lnTo>
                  <a:lnTo>
                    <a:pt x="3244" y="726"/>
                  </a:lnTo>
                  <a:lnTo>
                    <a:pt x="3247" y="724"/>
                  </a:lnTo>
                  <a:lnTo>
                    <a:pt x="3251" y="722"/>
                  </a:lnTo>
                  <a:lnTo>
                    <a:pt x="3254" y="716"/>
                  </a:lnTo>
                  <a:lnTo>
                    <a:pt x="3257" y="706"/>
                  </a:lnTo>
                  <a:lnTo>
                    <a:pt x="3260" y="692"/>
                  </a:lnTo>
                  <a:lnTo>
                    <a:pt x="3264" y="681"/>
                  </a:lnTo>
                  <a:lnTo>
                    <a:pt x="3267" y="675"/>
                  </a:lnTo>
                  <a:lnTo>
                    <a:pt x="3269" y="676"/>
                  </a:lnTo>
                  <a:lnTo>
                    <a:pt x="3273" y="683"/>
                  </a:lnTo>
                  <a:lnTo>
                    <a:pt x="3276" y="697"/>
                  </a:lnTo>
                  <a:lnTo>
                    <a:pt x="3280" y="716"/>
                  </a:lnTo>
                  <a:lnTo>
                    <a:pt x="3283" y="735"/>
                  </a:lnTo>
                  <a:lnTo>
                    <a:pt x="3285" y="738"/>
                  </a:lnTo>
                  <a:lnTo>
                    <a:pt x="3289" y="723"/>
                  </a:lnTo>
                  <a:lnTo>
                    <a:pt x="3292" y="698"/>
                  </a:lnTo>
                  <a:lnTo>
                    <a:pt x="3296" y="679"/>
                  </a:lnTo>
                  <a:lnTo>
                    <a:pt x="3298" y="671"/>
                  </a:lnTo>
                  <a:lnTo>
                    <a:pt x="3302" y="677"/>
                  </a:lnTo>
                  <a:lnTo>
                    <a:pt x="3305" y="677"/>
                  </a:lnTo>
                  <a:lnTo>
                    <a:pt x="3308" y="668"/>
                  </a:lnTo>
                  <a:lnTo>
                    <a:pt x="3311" y="663"/>
                  </a:lnTo>
                  <a:lnTo>
                    <a:pt x="3314" y="673"/>
                  </a:lnTo>
                  <a:lnTo>
                    <a:pt x="3318" y="681"/>
                  </a:lnTo>
                  <a:lnTo>
                    <a:pt x="3321" y="683"/>
                  </a:lnTo>
                  <a:lnTo>
                    <a:pt x="3325" y="684"/>
                  </a:lnTo>
                  <a:lnTo>
                    <a:pt x="3327" y="688"/>
                  </a:lnTo>
                  <a:lnTo>
                    <a:pt x="3330" y="690"/>
                  </a:lnTo>
                  <a:lnTo>
                    <a:pt x="3334" y="688"/>
                  </a:lnTo>
                  <a:lnTo>
                    <a:pt x="3337" y="678"/>
                  </a:lnTo>
                  <a:lnTo>
                    <a:pt x="3340" y="669"/>
                  </a:lnTo>
                  <a:lnTo>
                    <a:pt x="3343" y="661"/>
                  </a:lnTo>
                  <a:lnTo>
                    <a:pt x="3346" y="654"/>
                  </a:lnTo>
                  <a:lnTo>
                    <a:pt x="3350" y="664"/>
                  </a:lnTo>
                  <a:lnTo>
                    <a:pt x="3352" y="679"/>
                  </a:lnTo>
                  <a:lnTo>
                    <a:pt x="3356" y="692"/>
                  </a:lnTo>
                  <a:lnTo>
                    <a:pt x="3359" y="700"/>
                  </a:lnTo>
                  <a:lnTo>
                    <a:pt x="3363" y="700"/>
                  </a:lnTo>
                  <a:lnTo>
                    <a:pt x="3366" y="700"/>
                  </a:lnTo>
                  <a:lnTo>
                    <a:pt x="3368" y="700"/>
                  </a:lnTo>
                  <a:lnTo>
                    <a:pt x="3372" y="697"/>
                  </a:lnTo>
                  <a:lnTo>
                    <a:pt x="3375" y="691"/>
                  </a:lnTo>
                  <a:lnTo>
                    <a:pt x="3379" y="693"/>
                  </a:lnTo>
                  <a:lnTo>
                    <a:pt x="3381" y="692"/>
                  </a:lnTo>
                  <a:lnTo>
                    <a:pt x="3385" y="691"/>
                  </a:lnTo>
                  <a:lnTo>
                    <a:pt x="3388" y="697"/>
                  </a:lnTo>
                  <a:lnTo>
                    <a:pt x="3391" y="706"/>
                  </a:lnTo>
                  <a:lnTo>
                    <a:pt x="3394" y="712"/>
                  </a:lnTo>
                  <a:lnTo>
                    <a:pt x="3397" y="712"/>
                  </a:lnTo>
                  <a:lnTo>
                    <a:pt x="3401" y="709"/>
                  </a:lnTo>
                  <a:lnTo>
                    <a:pt x="3404" y="711"/>
                  </a:lnTo>
                  <a:lnTo>
                    <a:pt x="3408" y="712"/>
                  </a:lnTo>
                  <a:lnTo>
                    <a:pt x="3410" y="712"/>
                  </a:lnTo>
                  <a:lnTo>
                    <a:pt x="3413" y="713"/>
                  </a:lnTo>
                  <a:lnTo>
                    <a:pt x="3417" y="724"/>
                  </a:lnTo>
                  <a:lnTo>
                    <a:pt x="3420" y="736"/>
                  </a:lnTo>
                  <a:lnTo>
                    <a:pt x="3423" y="741"/>
                  </a:lnTo>
                  <a:lnTo>
                    <a:pt x="3426" y="742"/>
                  </a:lnTo>
                  <a:lnTo>
                    <a:pt x="3429" y="732"/>
                  </a:lnTo>
                  <a:lnTo>
                    <a:pt x="3433" y="712"/>
                  </a:lnTo>
                  <a:lnTo>
                    <a:pt x="3435" y="689"/>
                  </a:lnTo>
                  <a:lnTo>
                    <a:pt x="3439" y="677"/>
                  </a:lnTo>
                  <a:lnTo>
                    <a:pt x="3442" y="673"/>
                  </a:lnTo>
                  <a:lnTo>
                    <a:pt x="3446" y="666"/>
                  </a:lnTo>
                  <a:lnTo>
                    <a:pt x="3449" y="659"/>
                  </a:lnTo>
                  <a:lnTo>
                    <a:pt x="3451" y="655"/>
                  </a:lnTo>
                  <a:lnTo>
                    <a:pt x="3455" y="654"/>
                  </a:lnTo>
                  <a:lnTo>
                    <a:pt x="3458" y="653"/>
                  </a:lnTo>
                  <a:lnTo>
                    <a:pt x="3462" y="652"/>
                  </a:lnTo>
                  <a:lnTo>
                    <a:pt x="3464" y="648"/>
                  </a:lnTo>
                  <a:lnTo>
                    <a:pt x="3467" y="650"/>
                  </a:lnTo>
                  <a:lnTo>
                    <a:pt x="3471" y="655"/>
                  </a:lnTo>
                  <a:lnTo>
                    <a:pt x="3474" y="656"/>
                  </a:lnTo>
                  <a:lnTo>
                    <a:pt x="3477" y="658"/>
                  </a:lnTo>
                  <a:lnTo>
                    <a:pt x="3480" y="671"/>
                  </a:lnTo>
                  <a:lnTo>
                    <a:pt x="3484" y="690"/>
                  </a:lnTo>
                  <a:lnTo>
                    <a:pt x="3487" y="703"/>
                  </a:lnTo>
                  <a:lnTo>
                    <a:pt x="3491" y="697"/>
                  </a:lnTo>
                  <a:lnTo>
                    <a:pt x="3493" y="694"/>
                  </a:lnTo>
                  <a:lnTo>
                    <a:pt x="3496" y="696"/>
                  </a:lnTo>
                  <a:lnTo>
                    <a:pt x="3500" y="696"/>
                  </a:lnTo>
                  <a:lnTo>
                    <a:pt x="3503" y="696"/>
                  </a:lnTo>
                  <a:lnTo>
                    <a:pt x="3505" y="694"/>
                  </a:lnTo>
                  <a:lnTo>
                    <a:pt x="3509" y="691"/>
                  </a:lnTo>
                  <a:lnTo>
                    <a:pt x="3512" y="693"/>
                  </a:lnTo>
                  <a:lnTo>
                    <a:pt x="3516" y="701"/>
                  </a:lnTo>
                  <a:lnTo>
                    <a:pt x="3518" y="706"/>
                  </a:lnTo>
                  <a:lnTo>
                    <a:pt x="3522" y="704"/>
                  </a:lnTo>
                  <a:lnTo>
                    <a:pt x="3525" y="694"/>
                  </a:lnTo>
                  <a:lnTo>
                    <a:pt x="3529" y="686"/>
                  </a:lnTo>
                  <a:lnTo>
                    <a:pt x="3532" y="684"/>
                  </a:lnTo>
                  <a:lnTo>
                    <a:pt x="3534" y="689"/>
                  </a:lnTo>
                  <a:lnTo>
                    <a:pt x="3538" y="688"/>
                  </a:lnTo>
                  <a:lnTo>
                    <a:pt x="3541" y="685"/>
                  </a:lnTo>
                  <a:lnTo>
                    <a:pt x="3545" y="676"/>
                  </a:lnTo>
                  <a:lnTo>
                    <a:pt x="3547" y="669"/>
                  </a:lnTo>
                  <a:lnTo>
                    <a:pt x="3550" y="671"/>
                  </a:lnTo>
                  <a:lnTo>
                    <a:pt x="3554" y="677"/>
                  </a:lnTo>
                  <a:lnTo>
                    <a:pt x="3557" y="669"/>
                  </a:lnTo>
                  <a:lnTo>
                    <a:pt x="3560" y="664"/>
                  </a:lnTo>
                  <a:lnTo>
                    <a:pt x="3563" y="674"/>
                  </a:lnTo>
                  <a:lnTo>
                    <a:pt x="3567" y="688"/>
                  </a:lnTo>
                  <a:lnTo>
                    <a:pt x="3570" y="691"/>
                  </a:lnTo>
                  <a:lnTo>
                    <a:pt x="3573" y="700"/>
                  </a:lnTo>
                  <a:lnTo>
                    <a:pt x="3576" y="714"/>
                  </a:lnTo>
                  <a:lnTo>
                    <a:pt x="3579" y="720"/>
                  </a:lnTo>
                  <a:lnTo>
                    <a:pt x="3583" y="713"/>
                  </a:lnTo>
                  <a:lnTo>
                    <a:pt x="3586" y="690"/>
                  </a:lnTo>
                  <a:lnTo>
                    <a:pt x="3588" y="666"/>
                  </a:lnTo>
                  <a:lnTo>
                    <a:pt x="3592" y="646"/>
                  </a:lnTo>
                  <a:lnTo>
                    <a:pt x="3595" y="651"/>
                  </a:lnTo>
                  <a:lnTo>
                    <a:pt x="3599" y="666"/>
                  </a:lnTo>
                  <a:lnTo>
                    <a:pt x="3601" y="681"/>
                  </a:lnTo>
                  <a:lnTo>
                    <a:pt x="3605" y="698"/>
                  </a:lnTo>
                  <a:lnTo>
                    <a:pt x="3608" y="712"/>
                  </a:lnTo>
                  <a:lnTo>
                    <a:pt x="3611" y="719"/>
                  </a:lnTo>
                  <a:lnTo>
                    <a:pt x="3615" y="712"/>
                  </a:lnTo>
                  <a:lnTo>
                    <a:pt x="3617" y="699"/>
                  </a:lnTo>
                  <a:lnTo>
                    <a:pt x="3621" y="691"/>
                  </a:lnTo>
                  <a:lnTo>
                    <a:pt x="3624" y="691"/>
                  </a:lnTo>
                  <a:lnTo>
                    <a:pt x="3628" y="694"/>
                  </a:lnTo>
                  <a:lnTo>
                    <a:pt x="3630" y="696"/>
                  </a:lnTo>
                  <a:lnTo>
                    <a:pt x="3633" y="698"/>
                  </a:lnTo>
                  <a:lnTo>
                    <a:pt x="3637" y="699"/>
                  </a:lnTo>
                  <a:lnTo>
                    <a:pt x="3640" y="694"/>
                  </a:lnTo>
                  <a:lnTo>
                    <a:pt x="3643" y="686"/>
                  </a:lnTo>
                  <a:lnTo>
                    <a:pt x="3646" y="671"/>
                  </a:lnTo>
                  <a:lnTo>
                    <a:pt x="3649" y="670"/>
                  </a:lnTo>
                  <a:lnTo>
                    <a:pt x="3653" y="668"/>
                  </a:lnTo>
                  <a:lnTo>
                    <a:pt x="3656" y="669"/>
                  </a:lnTo>
                  <a:lnTo>
                    <a:pt x="3659" y="669"/>
                  </a:lnTo>
                  <a:lnTo>
                    <a:pt x="3662" y="675"/>
                  </a:lnTo>
                  <a:lnTo>
                    <a:pt x="3666" y="683"/>
                  </a:lnTo>
                  <a:lnTo>
                    <a:pt x="3669" y="683"/>
                  </a:lnTo>
                  <a:lnTo>
                    <a:pt x="3671" y="677"/>
                  </a:lnTo>
                  <a:lnTo>
                    <a:pt x="3675" y="669"/>
                  </a:lnTo>
                  <a:lnTo>
                    <a:pt x="3678" y="666"/>
                  </a:lnTo>
                  <a:lnTo>
                    <a:pt x="3682" y="674"/>
                  </a:lnTo>
                  <a:lnTo>
                    <a:pt x="3684" y="673"/>
                  </a:lnTo>
                  <a:lnTo>
                    <a:pt x="3688" y="667"/>
                  </a:lnTo>
                  <a:lnTo>
                    <a:pt x="3691" y="674"/>
                  </a:lnTo>
                  <a:lnTo>
                    <a:pt x="3694" y="689"/>
                  </a:lnTo>
                  <a:lnTo>
                    <a:pt x="3698" y="697"/>
                  </a:lnTo>
                  <a:lnTo>
                    <a:pt x="3700" y="704"/>
                  </a:lnTo>
                  <a:lnTo>
                    <a:pt x="3704" y="705"/>
                  </a:lnTo>
                  <a:lnTo>
                    <a:pt x="3707" y="703"/>
                  </a:lnTo>
                  <a:lnTo>
                    <a:pt x="3711" y="698"/>
                  </a:lnTo>
                  <a:lnTo>
                    <a:pt x="3713" y="690"/>
                  </a:lnTo>
                  <a:lnTo>
                    <a:pt x="3716" y="688"/>
                  </a:lnTo>
                  <a:lnTo>
                    <a:pt x="3720" y="694"/>
                  </a:lnTo>
                  <a:lnTo>
                    <a:pt x="3723" y="696"/>
                  </a:lnTo>
                  <a:lnTo>
                    <a:pt x="3726" y="696"/>
                  </a:lnTo>
                  <a:lnTo>
                    <a:pt x="3729" y="699"/>
                  </a:lnTo>
                  <a:lnTo>
                    <a:pt x="3732" y="706"/>
                  </a:lnTo>
                  <a:lnTo>
                    <a:pt x="3736" y="705"/>
                  </a:lnTo>
                  <a:lnTo>
                    <a:pt x="3739" y="697"/>
                  </a:lnTo>
                  <a:lnTo>
                    <a:pt x="3742" y="685"/>
                  </a:lnTo>
                  <a:lnTo>
                    <a:pt x="3745" y="677"/>
                  </a:lnTo>
                  <a:lnTo>
                    <a:pt x="3749" y="676"/>
                  </a:lnTo>
                  <a:lnTo>
                    <a:pt x="3752" y="678"/>
                  </a:lnTo>
                  <a:lnTo>
                    <a:pt x="3754" y="690"/>
                  </a:lnTo>
                  <a:lnTo>
                    <a:pt x="3758" y="713"/>
                  </a:lnTo>
                  <a:lnTo>
                    <a:pt x="3761" y="727"/>
                  </a:lnTo>
                  <a:lnTo>
                    <a:pt x="3765" y="729"/>
                  </a:lnTo>
                  <a:lnTo>
                    <a:pt x="3767" y="720"/>
                  </a:lnTo>
                  <a:lnTo>
                    <a:pt x="3770" y="700"/>
                  </a:lnTo>
                  <a:lnTo>
                    <a:pt x="3774" y="682"/>
                  </a:lnTo>
                  <a:lnTo>
                    <a:pt x="3777" y="669"/>
                  </a:lnTo>
                  <a:lnTo>
                    <a:pt x="3781" y="666"/>
                  </a:lnTo>
                  <a:lnTo>
                    <a:pt x="3783" y="666"/>
                  </a:lnTo>
                  <a:lnTo>
                    <a:pt x="3787" y="670"/>
                  </a:lnTo>
                  <a:lnTo>
                    <a:pt x="3790" y="678"/>
                  </a:lnTo>
                  <a:lnTo>
                    <a:pt x="3794" y="690"/>
                  </a:lnTo>
                  <a:lnTo>
                    <a:pt x="3796" y="690"/>
                  </a:lnTo>
                  <a:lnTo>
                    <a:pt x="3799" y="692"/>
                  </a:lnTo>
                  <a:lnTo>
                    <a:pt x="3803" y="693"/>
                  </a:lnTo>
                  <a:lnTo>
                    <a:pt x="3806" y="691"/>
                  </a:lnTo>
                  <a:lnTo>
                    <a:pt x="3808" y="689"/>
                  </a:lnTo>
                  <a:lnTo>
                    <a:pt x="3812" y="690"/>
                  </a:lnTo>
                  <a:lnTo>
                    <a:pt x="3815" y="690"/>
                  </a:lnTo>
                  <a:lnTo>
                    <a:pt x="3819" y="697"/>
                  </a:lnTo>
                  <a:lnTo>
                    <a:pt x="3822" y="700"/>
                  </a:lnTo>
                  <a:lnTo>
                    <a:pt x="3825" y="697"/>
                  </a:lnTo>
                  <a:lnTo>
                    <a:pt x="3828" y="689"/>
                  </a:lnTo>
                  <a:lnTo>
                    <a:pt x="3832" y="685"/>
                  </a:lnTo>
                  <a:lnTo>
                    <a:pt x="3835" y="690"/>
                  </a:lnTo>
                  <a:lnTo>
                    <a:pt x="3837" y="690"/>
                  </a:lnTo>
                  <a:lnTo>
                    <a:pt x="3841" y="690"/>
                  </a:lnTo>
                  <a:lnTo>
                    <a:pt x="3844" y="684"/>
                  </a:lnTo>
                  <a:lnTo>
                    <a:pt x="3848" y="679"/>
                  </a:lnTo>
                  <a:lnTo>
                    <a:pt x="3850" y="682"/>
                  </a:lnTo>
                  <a:lnTo>
                    <a:pt x="3853" y="681"/>
                  </a:lnTo>
                  <a:lnTo>
                    <a:pt x="3857" y="682"/>
                  </a:lnTo>
                  <a:lnTo>
                    <a:pt x="3860" y="682"/>
                  </a:lnTo>
                  <a:lnTo>
                    <a:pt x="3864" y="689"/>
                  </a:lnTo>
                  <a:lnTo>
                    <a:pt x="3866" y="696"/>
                  </a:lnTo>
                  <a:lnTo>
                    <a:pt x="3870" y="709"/>
                  </a:lnTo>
                  <a:lnTo>
                    <a:pt x="3873" y="722"/>
                  </a:lnTo>
                  <a:lnTo>
                    <a:pt x="3876" y="724"/>
                  </a:lnTo>
                  <a:lnTo>
                    <a:pt x="3879" y="721"/>
                  </a:lnTo>
                  <a:lnTo>
                    <a:pt x="3882" y="713"/>
                  </a:lnTo>
                  <a:lnTo>
                    <a:pt x="3886" y="705"/>
                  </a:lnTo>
                  <a:lnTo>
                    <a:pt x="3889" y="701"/>
                  </a:lnTo>
                  <a:lnTo>
                    <a:pt x="3891" y="698"/>
                  </a:lnTo>
                  <a:lnTo>
                    <a:pt x="3895" y="692"/>
                  </a:lnTo>
                  <a:lnTo>
                    <a:pt x="3898" y="694"/>
                  </a:lnTo>
                  <a:lnTo>
                    <a:pt x="3902" y="697"/>
                  </a:lnTo>
                  <a:lnTo>
                    <a:pt x="3905" y="693"/>
                  </a:lnTo>
                  <a:lnTo>
                    <a:pt x="3908" y="689"/>
                  </a:lnTo>
                  <a:lnTo>
                    <a:pt x="3911" y="682"/>
                  </a:lnTo>
                  <a:lnTo>
                    <a:pt x="3914" y="675"/>
                  </a:lnTo>
                  <a:lnTo>
                    <a:pt x="3918" y="667"/>
                  </a:lnTo>
                  <a:lnTo>
                    <a:pt x="3920" y="666"/>
                  </a:lnTo>
                  <a:lnTo>
                    <a:pt x="3924" y="673"/>
                  </a:lnTo>
                  <a:lnTo>
                    <a:pt x="3927" y="675"/>
                  </a:lnTo>
                  <a:lnTo>
                    <a:pt x="3931" y="674"/>
                  </a:lnTo>
                  <a:lnTo>
                    <a:pt x="3933" y="675"/>
                  </a:lnTo>
                  <a:lnTo>
                    <a:pt x="3936" y="677"/>
                  </a:lnTo>
                  <a:lnTo>
                    <a:pt x="3940" y="684"/>
                  </a:lnTo>
                  <a:lnTo>
                    <a:pt x="3943" y="685"/>
                  </a:lnTo>
                  <a:lnTo>
                    <a:pt x="3947" y="692"/>
                  </a:lnTo>
                  <a:lnTo>
                    <a:pt x="3949" y="696"/>
                  </a:lnTo>
                  <a:lnTo>
                    <a:pt x="3952" y="693"/>
                  </a:lnTo>
                  <a:lnTo>
                    <a:pt x="3956" y="684"/>
                  </a:lnTo>
                  <a:lnTo>
                    <a:pt x="3959" y="668"/>
                  </a:lnTo>
                  <a:lnTo>
                    <a:pt x="3962" y="663"/>
                  </a:lnTo>
                  <a:lnTo>
                    <a:pt x="3965" y="668"/>
                  </a:lnTo>
                  <a:lnTo>
                    <a:pt x="3969" y="675"/>
                  </a:lnTo>
                  <a:lnTo>
                    <a:pt x="3972" y="681"/>
                  </a:lnTo>
                  <a:lnTo>
                    <a:pt x="3974" y="686"/>
                  </a:lnTo>
                  <a:lnTo>
                    <a:pt x="3978" y="685"/>
                  </a:lnTo>
                  <a:lnTo>
                    <a:pt x="3981" y="685"/>
                  </a:lnTo>
                  <a:lnTo>
                    <a:pt x="3985" y="685"/>
                  </a:lnTo>
                  <a:lnTo>
                    <a:pt x="3988" y="683"/>
                  </a:lnTo>
                  <a:lnTo>
                    <a:pt x="3991" y="674"/>
                  </a:lnTo>
                  <a:lnTo>
                    <a:pt x="3994" y="676"/>
                  </a:lnTo>
                  <a:lnTo>
                    <a:pt x="3997" y="690"/>
                  </a:lnTo>
                  <a:lnTo>
                    <a:pt x="4001" y="706"/>
                  </a:lnTo>
                  <a:lnTo>
                    <a:pt x="4003" y="716"/>
                  </a:lnTo>
                  <a:lnTo>
                    <a:pt x="4007" y="717"/>
                  </a:lnTo>
                  <a:lnTo>
                    <a:pt x="4010" y="708"/>
                  </a:lnTo>
                  <a:lnTo>
                    <a:pt x="4014" y="692"/>
                  </a:lnTo>
                  <a:lnTo>
                    <a:pt x="4016" y="684"/>
                  </a:lnTo>
                  <a:lnTo>
                    <a:pt x="4019" y="685"/>
                  </a:lnTo>
                  <a:lnTo>
                    <a:pt x="4023" y="688"/>
                  </a:lnTo>
                  <a:lnTo>
                    <a:pt x="4026" y="689"/>
                  </a:lnTo>
                  <a:lnTo>
                    <a:pt x="4030" y="688"/>
                  </a:lnTo>
                  <a:lnTo>
                    <a:pt x="4032" y="691"/>
                  </a:lnTo>
                  <a:lnTo>
                    <a:pt x="4035" y="700"/>
                  </a:lnTo>
                  <a:lnTo>
                    <a:pt x="4039" y="707"/>
                  </a:lnTo>
                  <a:lnTo>
                    <a:pt x="4042" y="714"/>
                  </a:lnTo>
                  <a:lnTo>
                    <a:pt x="4045" y="717"/>
                  </a:lnTo>
                  <a:lnTo>
                    <a:pt x="4048" y="716"/>
                  </a:lnTo>
                  <a:lnTo>
                    <a:pt x="4052" y="716"/>
                  </a:lnTo>
                  <a:lnTo>
                    <a:pt x="4055" y="713"/>
                  </a:lnTo>
                  <a:lnTo>
                    <a:pt x="4057" y="707"/>
                  </a:lnTo>
                  <a:lnTo>
                    <a:pt x="4061" y="706"/>
                  </a:lnTo>
                  <a:lnTo>
                    <a:pt x="4064" y="696"/>
                  </a:lnTo>
                  <a:lnTo>
                    <a:pt x="4068" y="682"/>
                  </a:lnTo>
                  <a:lnTo>
                    <a:pt x="4071" y="674"/>
                  </a:lnTo>
                  <a:lnTo>
                    <a:pt x="4073" y="674"/>
                  </a:lnTo>
                  <a:lnTo>
                    <a:pt x="4077" y="677"/>
                  </a:lnTo>
                  <a:lnTo>
                    <a:pt x="4080" y="683"/>
                  </a:lnTo>
                  <a:lnTo>
                    <a:pt x="4084" y="692"/>
                  </a:lnTo>
                  <a:lnTo>
                    <a:pt x="4086" y="699"/>
                  </a:lnTo>
                  <a:lnTo>
                    <a:pt x="4090" y="703"/>
                  </a:lnTo>
                  <a:lnTo>
                    <a:pt x="4093" y="708"/>
                  </a:lnTo>
                  <a:lnTo>
                    <a:pt x="4097" y="703"/>
                  </a:lnTo>
                  <a:lnTo>
                    <a:pt x="4099" y="689"/>
                  </a:lnTo>
                  <a:lnTo>
                    <a:pt x="4102" y="673"/>
                  </a:lnTo>
                  <a:lnTo>
                    <a:pt x="4106" y="669"/>
                  </a:lnTo>
                  <a:lnTo>
                    <a:pt x="4109" y="670"/>
                  </a:lnTo>
                  <a:lnTo>
                    <a:pt x="4113" y="670"/>
                  </a:lnTo>
                  <a:lnTo>
                    <a:pt x="4115" y="674"/>
                  </a:lnTo>
                  <a:lnTo>
                    <a:pt x="4118" y="681"/>
                  </a:lnTo>
                  <a:lnTo>
                    <a:pt x="4122" y="684"/>
                  </a:lnTo>
                  <a:lnTo>
                    <a:pt x="4125" y="688"/>
                  </a:lnTo>
                  <a:lnTo>
                    <a:pt x="4128" y="690"/>
                  </a:lnTo>
                  <a:lnTo>
                    <a:pt x="4131" y="689"/>
                  </a:lnTo>
                  <a:lnTo>
                    <a:pt x="4135" y="685"/>
                  </a:lnTo>
                  <a:lnTo>
                    <a:pt x="4138" y="682"/>
                  </a:lnTo>
                  <a:lnTo>
                    <a:pt x="4140" y="679"/>
                  </a:lnTo>
                  <a:lnTo>
                    <a:pt x="4144" y="681"/>
                  </a:lnTo>
                </a:path>
              </a:pathLst>
            </a:custGeom>
            <a:noFill/>
            <a:ln w="31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8" name="Freeform 14"/>
            <p:cNvSpPr>
              <a:spLocks/>
            </p:cNvSpPr>
            <p:nvPr userDrawn="1"/>
          </p:nvSpPr>
          <p:spPr bwMode="auto">
            <a:xfrm>
              <a:off x="2444" y="2981"/>
              <a:ext cx="2073" cy="26"/>
            </a:xfrm>
            <a:custGeom>
              <a:avLst/>
              <a:gdLst>
                <a:gd name="T0" fmla="*/ 64 w 4145"/>
                <a:gd name="T1" fmla="*/ 17 h 51"/>
                <a:gd name="T2" fmla="*/ 131 w 4145"/>
                <a:gd name="T3" fmla="*/ 13 h 51"/>
                <a:gd name="T4" fmla="*/ 198 w 4145"/>
                <a:gd name="T5" fmla="*/ 31 h 51"/>
                <a:gd name="T6" fmla="*/ 265 w 4145"/>
                <a:gd name="T7" fmla="*/ 17 h 51"/>
                <a:gd name="T8" fmla="*/ 332 w 4145"/>
                <a:gd name="T9" fmla="*/ 41 h 51"/>
                <a:gd name="T10" fmla="*/ 400 w 4145"/>
                <a:gd name="T11" fmla="*/ 17 h 51"/>
                <a:gd name="T12" fmla="*/ 466 w 4145"/>
                <a:gd name="T13" fmla="*/ 33 h 51"/>
                <a:gd name="T14" fmla="*/ 533 w 4145"/>
                <a:gd name="T15" fmla="*/ 8 h 51"/>
                <a:gd name="T16" fmla="*/ 600 w 4145"/>
                <a:gd name="T17" fmla="*/ 25 h 51"/>
                <a:gd name="T18" fmla="*/ 667 w 4145"/>
                <a:gd name="T19" fmla="*/ 17 h 51"/>
                <a:gd name="T20" fmla="*/ 734 w 4145"/>
                <a:gd name="T21" fmla="*/ 34 h 51"/>
                <a:gd name="T22" fmla="*/ 802 w 4145"/>
                <a:gd name="T23" fmla="*/ 22 h 51"/>
                <a:gd name="T24" fmla="*/ 869 w 4145"/>
                <a:gd name="T25" fmla="*/ 20 h 51"/>
                <a:gd name="T26" fmla="*/ 935 w 4145"/>
                <a:gd name="T27" fmla="*/ 30 h 51"/>
                <a:gd name="T28" fmla="*/ 1002 w 4145"/>
                <a:gd name="T29" fmla="*/ 18 h 51"/>
                <a:gd name="T30" fmla="*/ 1069 w 4145"/>
                <a:gd name="T31" fmla="*/ 35 h 51"/>
                <a:gd name="T32" fmla="*/ 1136 w 4145"/>
                <a:gd name="T33" fmla="*/ 26 h 51"/>
                <a:gd name="T34" fmla="*/ 1203 w 4145"/>
                <a:gd name="T35" fmla="*/ 20 h 51"/>
                <a:gd name="T36" fmla="*/ 1271 w 4145"/>
                <a:gd name="T37" fmla="*/ 17 h 51"/>
                <a:gd name="T38" fmla="*/ 1337 w 4145"/>
                <a:gd name="T39" fmla="*/ 24 h 51"/>
                <a:gd name="T40" fmla="*/ 1404 w 4145"/>
                <a:gd name="T41" fmla="*/ 11 h 51"/>
                <a:gd name="T42" fmla="*/ 1471 w 4145"/>
                <a:gd name="T43" fmla="*/ 18 h 51"/>
                <a:gd name="T44" fmla="*/ 1538 w 4145"/>
                <a:gd name="T45" fmla="*/ 40 h 51"/>
                <a:gd name="T46" fmla="*/ 1605 w 4145"/>
                <a:gd name="T47" fmla="*/ 11 h 51"/>
                <a:gd name="T48" fmla="*/ 1673 w 4145"/>
                <a:gd name="T49" fmla="*/ 16 h 51"/>
                <a:gd name="T50" fmla="*/ 1740 w 4145"/>
                <a:gd name="T51" fmla="*/ 28 h 51"/>
                <a:gd name="T52" fmla="*/ 1806 w 4145"/>
                <a:gd name="T53" fmla="*/ 33 h 51"/>
                <a:gd name="T54" fmla="*/ 1873 w 4145"/>
                <a:gd name="T55" fmla="*/ 15 h 51"/>
                <a:gd name="T56" fmla="*/ 1940 w 4145"/>
                <a:gd name="T57" fmla="*/ 16 h 51"/>
                <a:gd name="T58" fmla="*/ 2007 w 4145"/>
                <a:gd name="T59" fmla="*/ 33 h 51"/>
                <a:gd name="T60" fmla="*/ 2074 w 4145"/>
                <a:gd name="T61" fmla="*/ 19 h 51"/>
                <a:gd name="T62" fmla="*/ 2142 w 4145"/>
                <a:gd name="T63" fmla="*/ 19 h 51"/>
                <a:gd name="T64" fmla="*/ 2208 w 4145"/>
                <a:gd name="T65" fmla="*/ 25 h 51"/>
                <a:gd name="T66" fmla="*/ 2275 w 4145"/>
                <a:gd name="T67" fmla="*/ 35 h 51"/>
                <a:gd name="T68" fmla="*/ 2342 w 4145"/>
                <a:gd name="T69" fmla="*/ 27 h 51"/>
                <a:gd name="T70" fmla="*/ 2409 w 4145"/>
                <a:gd name="T71" fmla="*/ 3 h 51"/>
                <a:gd name="T72" fmla="*/ 2476 w 4145"/>
                <a:gd name="T73" fmla="*/ 24 h 51"/>
                <a:gd name="T74" fmla="*/ 2544 w 4145"/>
                <a:gd name="T75" fmla="*/ 26 h 51"/>
                <a:gd name="T76" fmla="*/ 2611 w 4145"/>
                <a:gd name="T77" fmla="*/ 35 h 51"/>
                <a:gd name="T78" fmla="*/ 2677 w 4145"/>
                <a:gd name="T79" fmla="*/ 26 h 51"/>
                <a:gd name="T80" fmla="*/ 2744 w 4145"/>
                <a:gd name="T81" fmla="*/ 8 h 51"/>
                <a:gd name="T82" fmla="*/ 2811 w 4145"/>
                <a:gd name="T83" fmla="*/ 28 h 51"/>
                <a:gd name="T84" fmla="*/ 2878 w 4145"/>
                <a:gd name="T85" fmla="*/ 40 h 51"/>
                <a:gd name="T86" fmla="*/ 2945 w 4145"/>
                <a:gd name="T87" fmla="*/ 32 h 51"/>
                <a:gd name="T88" fmla="*/ 3013 w 4145"/>
                <a:gd name="T89" fmla="*/ 13 h 51"/>
                <a:gd name="T90" fmla="*/ 3079 w 4145"/>
                <a:gd name="T91" fmla="*/ 13 h 51"/>
                <a:gd name="T92" fmla="*/ 3146 w 4145"/>
                <a:gd name="T93" fmla="*/ 22 h 51"/>
                <a:gd name="T94" fmla="*/ 3213 w 4145"/>
                <a:gd name="T95" fmla="*/ 28 h 51"/>
                <a:gd name="T96" fmla="*/ 3280 w 4145"/>
                <a:gd name="T97" fmla="*/ 20 h 51"/>
                <a:gd name="T98" fmla="*/ 3347 w 4145"/>
                <a:gd name="T99" fmla="*/ 20 h 51"/>
                <a:gd name="T100" fmla="*/ 3415 w 4145"/>
                <a:gd name="T101" fmla="*/ 26 h 51"/>
                <a:gd name="T102" fmla="*/ 3482 w 4145"/>
                <a:gd name="T103" fmla="*/ 22 h 51"/>
                <a:gd name="T104" fmla="*/ 3548 w 4145"/>
                <a:gd name="T105" fmla="*/ 23 h 51"/>
                <a:gd name="T106" fmla="*/ 3615 w 4145"/>
                <a:gd name="T107" fmla="*/ 26 h 51"/>
                <a:gd name="T108" fmla="*/ 3682 w 4145"/>
                <a:gd name="T109" fmla="*/ 20 h 51"/>
                <a:gd name="T110" fmla="*/ 3749 w 4145"/>
                <a:gd name="T111" fmla="*/ 23 h 51"/>
                <a:gd name="T112" fmla="*/ 3816 w 4145"/>
                <a:gd name="T113" fmla="*/ 30 h 51"/>
                <a:gd name="T114" fmla="*/ 3884 w 4145"/>
                <a:gd name="T115" fmla="*/ 20 h 51"/>
                <a:gd name="T116" fmla="*/ 3950 w 4145"/>
                <a:gd name="T117" fmla="*/ 17 h 51"/>
                <a:gd name="T118" fmla="*/ 4017 w 4145"/>
                <a:gd name="T119" fmla="*/ 25 h 51"/>
                <a:gd name="T120" fmla="*/ 4084 w 4145"/>
                <a:gd name="T12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5" h="51">
                  <a:moveTo>
                    <a:pt x="0" y="18"/>
                  </a:moveTo>
                  <a:lnTo>
                    <a:pt x="3" y="19"/>
                  </a:lnTo>
                  <a:lnTo>
                    <a:pt x="7" y="22"/>
                  </a:lnTo>
                  <a:lnTo>
                    <a:pt x="10" y="23"/>
                  </a:lnTo>
                  <a:lnTo>
                    <a:pt x="14" y="22"/>
                  </a:lnTo>
                  <a:lnTo>
                    <a:pt x="16" y="25"/>
                  </a:lnTo>
                  <a:lnTo>
                    <a:pt x="19" y="34"/>
                  </a:lnTo>
                  <a:lnTo>
                    <a:pt x="23" y="41"/>
                  </a:lnTo>
                  <a:lnTo>
                    <a:pt x="26" y="48"/>
                  </a:lnTo>
                  <a:lnTo>
                    <a:pt x="29" y="51"/>
                  </a:lnTo>
                  <a:lnTo>
                    <a:pt x="32" y="50"/>
                  </a:lnTo>
                  <a:lnTo>
                    <a:pt x="36" y="50"/>
                  </a:lnTo>
                  <a:lnTo>
                    <a:pt x="39" y="47"/>
                  </a:lnTo>
                  <a:lnTo>
                    <a:pt x="41" y="41"/>
                  </a:lnTo>
                  <a:lnTo>
                    <a:pt x="45" y="40"/>
                  </a:lnTo>
                  <a:lnTo>
                    <a:pt x="48" y="30"/>
                  </a:lnTo>
                  <a:lnTo>
                    <a:pt x="52" y="16"/>
                  </a:lnTo>
                  <a:lnTo>
                    <a:pt x="55" y="8"/>
                  </a:lnTo>
                  <a:lnTo>
                    <a:pt x="57" y="8"/>
                  </a:lnTo>
                  <a:lnTo>
                    <a:pt x="61" y="11"/>
                  </a:lnTo>
                  <a:lnTo>
                    <a:pt x="64" y="17"/>
                  </a:lnTo>
                  <a:lnTo>
                    <a:pt x="68" y="26"/>
                  </a:lnTo>
                  <a:lnTo>
                    <a:pt x="70" y="33"/>
                  </a:lnTo>
                  <a:lnTo>
                    <a:pt x="74" y="37"/>
                  </a:lnTo>
                  <a:lnTo>
                    <a:pt x="77" y="42"/>
                  </a:lnTo>
                  <a:lnTo>
                    <a:pt x="81" y="37"/>
                  </a:lnTo>
                  <a:lnTo>
                    <a:pt x="83" y="23"/>
                  </a:lnTo>
                  <a:lnTo>
                    <a:pt x="86" y="7"/>
                  </a:lnTo>
                  <a:lnTo>
                    <a:pt x="90" y="3"/>
                  </a:lnTo>
                  <a:lnTo>
                    <a:pt x="93" y="4"/>
                  </a:lnTo>
                  <a:lnTo>
                    <a:pt x="97" y="4"/>
                  </a:lnTo>
                  <a:lnTo>
                    <a:pt x="99" y="8"/>
                  </a:lnTo>
                  <a:lnTo>
                    <a:pt x="102" y="15"/>
                  </a:lnTo>
                  <a:lnTo>
                    <a:pt x="106" y="18"/>
                  </a:lnTo>
                  <a:lnTo>
                    <a:pt x="109" y="22"/>
                  </a:lnTo>
                  <a:lnTo>
                    <a:pt x="112" y="24"/>
                  </a:lnTo>
                  <a:lnTo>
                    <a:pt x="115" y="23"/>
                  </a:lnTo>
                  <a:lnTo>
                    <a:pt x="119" y="19"/>
                  </a:lnTo>
                  <a:lnTo>
                    <a:pt x="122" y="16"/>
                  </a:lnTo>
                  <a:lnTo>
                    <a:pt x="124" y="13"/>
                  </a:lnTo>
                  <a:lnTo>
                    <a:pt x="128" y="15"/>
                  </a:lnTo>
                  <a:lnTo>
                    <a:pt x="131" y="13"/>
                  </a:lnTo>
                  <a:lnTo>
                    <a:pt x="135" y="10"/>
                  </a:lnTo>
                  <a:lnTo>
                    <a:pt x="138" y="4"/>
                  </a:lnTo>
                  <a:lnTo>
                    <a:pt x="140" y="0"/>
                  </a:lnTo>
                  <a:lnTo>
                    <a:pt x="144" y="2"/>
                  </a:lnTo>
                  <a:lnTo>
                    <a:pt x="147" y="5"/>
                  </a:lnTo>
                  <a:lnTo>
                    <a:pt x="151" y="7"/>
                  </a:lnTo>
                  <a:lnTo>
                    <a:pt x="153" y="10"/>
                  </a:lnTo>
                  <a:lnTo>
                    <a:pt x="157" y="11"/>
                  </a:lnTo>
                  <a:lnTo>
                    <a:pt x="160" y="11"/>
                  </a:lnTo>
                  <a:lnTo>
                    <a:pt x="163" y="13"/>
                  </a:lnTo>
                  <a:lnTo>
                    <a:pt x="166" y="17"/>
                  </a:lnTo>
                  <a:lnTo>
                    <a:pt x="169" y="20"/>
                  </a:lnTo>
                  <a:lnTo>
                    <a:pt x="173" y="25"/>
                  </a:lnTo>
                  <a:lnTo>
                    <a:pt x="176" y="26"/>
                  </a:lnTo>
                  <a:lnTo>
                    <a:pt x="180" y="30"/>
                  </a:lnTo>
                  <a:lnTo>
                    <a:pt x="182" y="32"/>
                  </a:lnTo>
                  <a:lnTo>
                    <a:pt x="185" y="32"/>
                  </a:lnTo>
                  <a:lnTo>
                    <a:pt x="189" y="31"/>
                  </a:lnTo>
                  <a:lnTo>
                    <a:pt x="192" y="31"/>
                  </a:lnTo>
                  <a:lnTo>
                    <a:pt x="195" y="31"/>
                  </a:lnTo>
                  <a:lnTo>
                    <a:pt x="198" y="31"/>
                  </a:lnTo>
                  <a:lnTo>
                    <a:pt x="201" y="31"/>
                  </a:lnTo>
                  <a:lnTo>
                    <a:pt x="205" y="31"/>
                  </a:lnTo>
                  <a:lnTo>
                    <a:pt x="207" y="28"/>
                  </a:lnTo>
                  <a:lnTo>
                    <a:pt x="211" y="23"/>
                  </a:lnTo>
                  <a:lnTo>
                    <a:pt x="214" y="23"/>
                  </a:lnTo>
                  <a:lnTo>
                    <a:pt x="218" y="26"/>
                  </a:lnTo>
                  <a:lnTo>
                    <a:pt x="221" y="27"/>
                  </a:lnTo>
                  <a:lnTo>
                    <a:pt x="223" y="26"/>
                  </a:lnTo>
                  <a:lnTo>
                    <a:pt x="227" y="27"/>
                  </a:lnTo>
                  <a:lnTo>
                    <a:pt x="230" y="27"/>
                  </a:lnTo>
                  <a:lnTo>
                    <a:pt x="234" y="26"/>
                  </a:lnTo>
                  <a:lnTo>
                    <a:pt x="236" y="20"/>
                  </a:lnTo>
                  <a:lnTo>
                    <a:pt x="239" y="18"/>
                  </a:lnTo>
                  <a:lnTo>
                    <a:pt x="243" y="23"/>
                  </a:lnTo>
                  <a:lnTo>
                    <a:pt x="246" y="23"/>
                  </a:lnTo>
                  <a:lnTo>
                    <a:pt x="249" y="24"/>
                  </a:lnTo>
                  <a:lnTo>
                    <a:pt x="252" y="23"/>
                  </a:lnTo>
                  <a:lnTo>
                    <a:pt x="256" y="17"/>
                  </a:lnTo>
                  <a:lnTo>
                    <a:pt x="259" y="16"/>
                  </a:lnTo>
                  <a:lnTo>
                    <a:pt x="263" y="17"/>
                  </a:lnTo>
                  <a:lnTo>
                    <a:pt x="265" y="17"/>
                  </a:lnTo>
                  <a:lnTo>
                    <a:pt x="268" y="17"/>
                  </a:lnTo>
                  <a:lnTo>
                    <a:pt x="272" y="17"/>
                  </a:lnTo>
                  <a:lnTo>
                    <a:pt x="275" y="16"/>
                  </a:lnTo>
                  <a:lnTo>
                    <a:pt x="278" y="16"/>
                  </a:lnTo>
                  <a:lnTo>
                    <a:pt x="281" y="16"/>
                  </a:lnTo>
                  <a:lnTo>
                    <a:pt x="284" y="12"/>
                  </a:lnTo>
                  <a:lnTo>
                    <a:pt x="288" y="9"/>
                  </a:lnTo>
                  <a:lnTo>
                    <a:pt x="290" y="9"/>
                  </a:lnTo>
                  <a:lnTo>
                    <a:pt x="294" y="9"/>
                  </a:lnTo>
                  <a:lnTo>
                    <a:pt x="297" y="10"/>
                  </a:lnTo>
                  <a:lnTo>
                    <a:pt x="301" y="11"/>
                  </a:lnTo>
                  <a:lnTo>
                    <a:pt x="304" y="15"/>
                  </a:lnTo>
                  <a:lnTo>
                    <a:pt x="306" y="17"/>
                  </a:lnTo>
                  <a:lnTo>
                    <a:pt x="310" y="22"/>
                  </a:lnTo>
                  <a:lnTo>
                    <a:pt x="313" y="24"/>
                  </a:lnTo>
                  <a:lnTo>
                    <a:pt x="317" y="32"/>
                  </a:lnTo>
                  <a:lnTo>
                    <a:pt x="319" y="38"/>
                  </a:lnTo>
                  <a:lnTo>
                    <a:pt x="322" y="40"/>
                  </a:lnTo>
                  <a:lnTo>
                    <a:pt x="326" y="41"/>
                  </a:lnTo>
                  <a:lnTo>
                    <a:pt x="329" y="41"/>
                  </a:lnTo>
                  <a:lnTo>
                    <a:pt x="332" y="41"/>
                  </a:lnTo>
                  <a:lnTo>
                    <a:pt x="335" y="41"/>
                  </a:lnTo>
                  <a:lnTo>
                    <a:pt x="339" y="37"/>
                  </a:lnTo>
                  <a:lnTo>
                    <a:pt x="342" y="32"/>
                  </a:lnTo>
                  <a:lnTo>
                    <a:pt x="345" y="30"/>
                  </a:lnTo>
                  <a:lnTo>
                    <a:pt x="348" y="26"/>
                  </a:lnTo>
                  <a:lnTo>
                    <a:pt x="351" y="33"/>
                  </a:lnTo>
                  <a:lnTo>
                    <a:pt x="355" y="40"/>
                  </a:lnTo>
                  <a:lnTo>
                    <a:pt x="358" y="45"/>
                  </a:lnTo>
                  <a:lnTo>
                    <a:pt x="360" y="43"/>
                  </a:lnTo>
                  <a:lnTo>
                    <a:pt x="364" y="45"/>
                  </a:lnTo>
                  <a:lnTo>
                    <a:pt x="367" y="43"/>
                  </a:lnTo>
                  <a:lnTo>
                    <a:pt x="371" y="40"/>
                  </a:lnTo>
                  <a:lnTo>
                    <a:pt x="373" y="32"/>
                  </a:lnTo>
                  <a:lnTo>
                    <a:pt x="377" y="27"/>
                  </a:lnTo>
                  <a:lnTo>
                    <a:pt x="380" y="25"/>
                  </a:lnTo>
                  <a:lnTo>
                    <a:pt x="384" y="25"/>
                  </a:lnTo>
                  <a:lnTo>
                    <a:pt x="387" y="19"/>
                  </a:lnTo>
                  <a:lnTo>
                    <a:pt x="389" y="12"/>
                  </a:lnTo>
                  <a:lnTo>
                    <a:pt x="393" y="7"/>
                  </a:lnTo>
                  <a:lnTo>
                    <a:pt x="396" y="10"/>
                  </a:lnTo>
                  <a:lnTo>
                    <a:pt x="400" y="17"/>
                  </a:lnTo>
                  <a:lnTo>
                    <a:pt x="402" y="19"/>
                  </a:lnTo>
                  <a:lnTo>
                    <a:pt x="405" y="18"/>
                  </a:lnTo>
                  <a:lnTo>
                    <a:pt x="409" y="19"/>
                  </a:lnTo>
                  <a:lnTo>
                    <a:pt x="412" y="18"/>
                  </a:lnTo>
                  <a:lnTo>
                    <a:pt x="415" y="16"/>
                  </a:lnTo>
                  <a:lnTo>
                    <a:pt x="418" y="8"/>
                  </a:lnTo>
                  <a:lnTo>
                    <a:pt x="422" y="1"/>
                  </a:lnTo>
                  <a:lnTo>
                    <a:pt x="425" y="1"/>
                  </a:lnTo>
                  <a:lnTo>
                    <a:pt x="428" y="4"/>
                  </a:lnTo>
                  <a:lnTo>
                    <a:pt x="431" y="10"/>
                  </a:lnTo>
                  <a:lnTo>
                    <a:pt x="434" y="11"/>
                  </a:lnTo>
                  <a:lnTo>
                    <a:pt x="438" y="11"/>
                  </a:lnTo>
                  <a:lnTo>
                    <a:pt x="441" y="11"/>
                  </a:lnTo>
                  <a:lnTo>
                    <a:pt x="443" y="12"/>
                  </a:lnTo>
                  <a:lnTo>
                    <a:pt x="447" y="16"/>
                  </a:lnTo>
                  <a:lnTo>
                    <a:pt x="450" y="22"/>
                  </a:lnTo>
                  <a:lnTo>
                    <a:pt x="454" y="23"/>
                  </a:lnTo>
                  <a:lnTo>
                    <a:pt x="456" y="23"/>
                  </a:lnTo>
                  <a:lnTo>
                    <a:pt x="460" y="25"/>
                  </a:lnTo>
                  <a:lnTo>
                    <a:pt x="463" y="31"/>
                  </a:lnTo>
                  <a:lnTo>
                    <a:pt x="466" y="33"/>
                  </a:lnTo>
                  <a:lnTo>
                    <a:pt x="470" y="33"/>
                  </a:lnTo>
                  <a:lnTo>
                    <a:pt x="472" y="32"/>
                  </a:lnTo>
                  <a:lnTo>
                    <a:pt x="476" y="25"/>
                  </a:lnTo>
                  <a:lnTo>
                    <a:pt x="479" y="16"/>
                  </a:lnTo>
                  <a:lnTo>
                    <a:pt x="483" y="15"/>
                  </a:lnTo>
                  <a:lnTo>
                    <a:pt x="485" y="16"/>
                  </a:lnTo>
                  <a:lnTo>
                    <a:pt x="488" y="17"/>
                  </a:lnTo>
                  <a:lnTo>
                    <a:pt x="492" y="24"/>
                  </a:lnTo>
                  <a:lnTo>
                    <a:pt x="495" y="35"/>
                  </a:lnTo>
                  <a:lnTo>
                    <a:pt x="498" y="42"/>
                  </a:lnTo>
                  <a:lnTo>
                    <a:pt x="501" y="39"/>
                  </a:lnTo>
                  <a:lnTo>
                    <a:pt x="504" y="35"/>
                  </a:lnTo>
                  <a:lnTo>
                    <a:pt x="508" y="33"/>
                  </a:lnTo>
                  <a:lnTo>
                    <a:pt x="511" y="24"/>
                  </a:lnTo>
                  <a:lnTo>
                    <a:pt x="514" y="17"/>
                  </a:lnTo>
                  <a:lnTo>
                    <a:pt x="517" y="18"/>
                  </a:lnTo>
                  <a:lnTo>
                    <a:pt x="521" y="16"/>
                  </a:lnTo>
                  <a:lnTo>
                    <a:pt x="524" y="10"/>
                  </a:lnTo>
                  <a:lnTo>
                    <a:pt x="526" y="9"/>
                  </a:lnTo>
                  <a:lnTo>
                    <a:pt x="530" y="9"/>
                  </a:lnTo>
                  <a:lnTo>
                    <a:pt x="533" y="8"/>
                  </a:lnTo>
                  <a:lnTo>
                    <a:pt x="537" y="10"/>
                  </a:lnTo>
                  <a:lnTo>
                    <a:pt x="539" y="18"/>
                  </a:lnTo>
                  <a:lnTo>
                    <a:pt x="542" y="27"/>
                  </a:lnTo>
                  <a:lnTo>
                    <a:pt x="546" y="33"/>
                  </a:lnTo>
                  <a:lnTo>
                    <a:pt x="549" y="39"/>
                  </a:lnTo>
                  <a:lnTo>
                    <a:pt x="553" y="35"/>
                  </a:lnTo>
                  <a:lnTo>
                    <a:pt x="555" y="27"/>
                  </a:lnTo>
                  <a:lnTo>
                    <a:pt x="559" y="22"/>
                  </a:lnTo>
                  <a:lnTo>
                    <a:pt x="562" y="22"/>
                  </a:lnTo>
                  <a:lnTo>
                    <a:pt x="566" y="23"/>
                  </a:lnTo>
                  <a:lnTo>
                    <a:pt x="568" y="28"/>
                  </a:lnTo>
                  <a:lnTo>
                    <a:pt x="571" y="32"/>
                  </a:lnTo>
                  <a:lnTo>
                    <a:pt x="575" y="32"/>
                  </a:lnTo>
                  <a:lnTo>
                    <a:pt x="578" y="34"/>
                  </a:lnTo>
                  <a:lnTo>
                    <a:pt x="581" y="38"/>
                  </a:lnTo>
                  <a:lnTo>
                    <a:pt x="584" y="37"/>
                  </a:lnTo>
                  <a:lnTo>
                    <a:pt x="587" y="32"/>
                  </a:lnTo>
                  <a:lnTo>
                    <a:pt x="591" y="25"/>
                  </a:lnTo>
                  <a:lnTo>
                    <a:pt x="594" y="24"/>
                  </a:lnTo>
                  <a:lnTo>
                    <a:pt x="597" y="25"/>
                  </a:lnTo>
                  <a:lnTo>
                    <a:pt x="600" y="25"/>
                  </a:lnTo>
                  <a:lnTo>
                    <a:pt x="604" y="25"/>
                  </a:lnTo>
                  <a:lnTo>
                    <a:pt x="607" y="28"/>
                  </a:lnTo>
                  <a:lnTo>
                    <a:pt x="609" y="38"/>
                  </a:lnTo>
                  <a:lnTo>
                    <a:pt x="613" y="45"/>
                  </a:lnTo>
                  <a:lnTo>
                    <a:pt x="616" y="46"/>
                  </a:lnTo>
                  <a:lnTo>
                    <a:pt x="620" y="46"/>
                  </a:lnTo>
                  <a:lnTo>
                    <a:pt x="622" y="41"/>
                  </a:lnTo>
                  <a:lnTo>
                    <a:pt x="625" y="30"/>
                  </a:lnTo>
                  <a:lnTo>
                    <a:pt x="629" y="18"/>
                  </a:lnTo>
                  <a:lnTo>
                    <a:pt x="632" y="15"/>
                  </a:lnTo>
                  <a:lnTo>
                    <a:pt x="636" y="8"/>
                  </a:lnTo>
                  <a:lnTo>
                    <a:pt x="638" y="3"/>
                  </a:lnTo>
                  <a:lnTo>
                    <a:pt x="642" y="0"/>
                  </a:lnTo>
                  <a:lnTo>
                    <a:pt x="645" y="3"/>
                  </a:lnTo>
                  <a:lnTo>
                    <a:pt x="648" y="7"/>
                  </a:lnTo>
                  <a:lnTo>
                    <a:pt x="651" y="11"/>
                  </a:lnTo>
                  <a:lnTo>
                    <a:pt x="654" y="17"/>
                  </a:lnTo>
                  <a:lnTo>
                    <a:pt x="658" y="20"/>
                  </a:lnTo>
                  <a:lnTo>
                    <a:pt x="661" y="23"/>
                  </a:lnTo>
                  <a:lnTo>
                    <a:pt x="663" y="24"/>
                  </a:lnTo>
                  <a:lnTo>
                    <a:pt x="667" y="17"/>
                  </a:lnTo>
                  <a:lnTo>
                    <a:pt x="670" y="8"/>
                  </a:lnTo>
                  <a:lnTo>
                    <a:pt x="674" y="2"/>
                  </a:lnTo>
                  <a:lnTo>
                    <a:pt x="677" y="2"/>
                  </a:lnTo>
                  <a:lnTo>
                    <a:pt x="680" y="4"/>
                  </a:lnTo>
                  <a:lnTo>
                    <a:pt x="683" y="10"/>
                  </a:lnTo>
                  <a:lnTo>
                    <a:pt x="687" y="17"/>
                  </a:lnTo>
                  <a:lnTo>
                    <a:pt x="690" y="24"/>
                  </a:lnTo>
                  <a:lnTo>
                    <a:pt x="692" y="26"/>
                  </a:lnTo>
                  <a:lnTo>
                    <a:pt x="696" y="28"/>
                  </a:lnTo>
                  <a:lnTo>
                    <a:pt x="699" y="26"/>
                  </a:lnTo>
                  <a:lnTo>
                    <a:pt x="703" y="23"/>
                  </a:lnTo>
                  <a:lnTo>
                    <a:pt x="705" y="24"/>
                  </a:lnTo>
                  <a:lnTo>
                    <a:pt x="708" y="24"/>
                  </a:lnTo>
                  <a:lnTo>
                    <a:pt x="712" y="24"/>
                  </a:lnTo>
                  <a:lnTo>
                    <a:pt x="715" y="22"/>
                  </a:lnTo>
                  <a:lnTo>
                    <a:pt x="719" y="20"/>
                  </a:lnTo>
                  <a:lnTo>
                    <a:pt x="721" y="25"/>
                  </a:lnTo>
                  <a:lnTo>
                    <a:pt x="725" y="25"/>
                  </a:lnTo>
                  <a:lnTo>
                    <a:pt x="728" y="27"/>
                  </a:lnTo>
                  <a:lnTo>
                    <a:pt x="731" y="32"/>
                  </a:lnTo>
                  <a:lnTo>
                    <a:pt x="734" y="34"/>
                  </a:lnTo>
                  <a:lnTo>
                    <a:pt x="737" y="35"/>
                  </a:lnTo>
                  <a:lnTo>
                    <a:pt x="741" y="32"/>
                  </a:lnTo>
                  <a:lnTo>
                    <a:pt x="744" y="27"/>
                  </a:lnTo>
                  <a:lnTo>
                    <a:pt x="746" y="28"/>
                  </a:lnTo>
                  <a:lnTo>
                    <a:pt x="750" y="28"/>
                  </a:lnTo>
                  <a:lnTo>
                    <a:pt x="753" y="27"/>
                  </a:lnTo>
                  <a:lnTo>
                    <a:pt x="757" y="27"/>
                  </a:lnTo>
                  <a:lnTo>
                    <a:pt x="760" y="24"/>
                  </a:lnTo>
                  <a:lnTo>
                    <a:pt x="763" y="17"/>
                  </a:lnTo>
                  <a:lnTo>
                    <a:pt x="766" y="13"/>
                  </a:lnTo>
                  <a:lnTo>
                    <a:pt x="769" y="12"/>
                  </a:lnTo>
                  <a:lnTo>
                    <a:pt x="773" y="13"/>
                  </a:lnTo>
                  <a:lnTo>
                    <a:pt x="775" y="16"/>
                  </a:lnTo>
                  <a:lnTo>
                    <a:pt x="779" y="19"/>
                  </a:lnTo>
                  <a:lnTo>
                    <a:pt x="782" y="27"/>
                  </a:lnTo>
                  <a:lnTo>
                    <a:pt x="786" y="26"/>
                  </a:lnTo>
                  <a:lnTo>
                    <a:pt x="788" y="25"/>
                  </a:lnTo>
                  <a:lnTo>
                    <a:pt x="791" y="22"/>
                  </a:lnTo>
                  <a:lnTo>
                    <a:pt x="795" y="20"/>
                  </a:lnTo>
                  <a:lnTo>
                    <a:pt x="798" y="22"/>
                  </a:lnTo>
                  <a:lnTo>
                    <a:pt x="802" y="22"/>
                  </a:lnTo>
                  <a:lnTo>
                    <a:pt x="804" y="22"/>
                  </a:lnTo>
                  <a:lnTo>
                    <a:pt x="807" y="22"/>
                  </a:lnTo>
                  <a:lnTo>
                    <a:pt x="811" y="23"/>
                  </a:lnTo>
                  <a:lnTo>
                    <a:pt x="814" y="23"/>
                  </a:lnTo>
                  <a:lnTo>
                    <a:pt x="817" y="23"/>
                  </a:lnTo>
                  <a:lnTo>
                    <a:pt x="820" y="20"/>
                  </a:lnTo>
                  <a:lnTo>
                    <a:pt x="824" y="17"/>
                  </a:lnTo>
                  <a:lnTo>
                    <a:pt x="827" y="15"/>
                  </a:lnTo>
                  <a:lnTo>
                    <a:pt x="829" y="13"/>
                  </a:lnTo>
                  <a:lnTo>
                    <a:pt x="833" y="15"/>
                  </a:lnTo>
                  <a:lnTo>
                    <a:pt x="836" y="16"/>
                  </a:lnTo>
                  <a:lnTo>
                    <a:pt x="840" y="19"/>
                  </a:lnTo>
                  <a:lnTo>
                    <a:pt x="843" y="20"/>
                  </a:lnTo>
                  <a:lnTo>
                    <a:pt x="846" y="20"/>
                  </a:lnTo>
                  <a:lnTo>
                    <a:pt x="849" y="20"/>
                  </a:lnTo>
                  <a:lnTo>
                    <a:pt x="852" y="20"/>
                  </a:lnTo>
                  <a:lnTo>
                    <a:pt x="856" y="17"/>
                  </a:lnTo>
                  <a:lnTo>
                    <a:pt x="858" y="16"/>
                  </a:lnTo>
                  <a:lnTo>
                    <a:pt x="862" y="17"/>
                  </a:lnTo>
                  <a:lnTo>
                    <a:pt x="865" y="17"/>
                  </a:lnTo>
                  <a:lnTo>
                    <a:pt x="869" y="20"/>
                  </a:lnTo>
                  <a:lnTo>
                    <a:pt x="871" y="23"/>
                  </a:lnTo>
                  <a:lnTo>
                    <a:pt x="874" y="23"/>
                  </a:lnTo>
                  <a:lnTo>
                    <a:pt x="878" y="24"/>
                  </a:lnTo>
                  <a:lnTo>
                    <a:pt x="881" y="32"/>
                  </a:lnTo>
                  <a:lnTo>
                    <a:pt x="885" y="38"/>
                  </a:lnTo>
                  <a:lnTo>
                    <a:pt x="887" y="37"/>
                  </a:lnTo>
                  <a:lnTo>
                    <a:pt x="890" y="31"/>
                  </a:lnTo>
                  <a:lnTo>
                    <a:pt x="894" y="22"/>
                  </a:lnTo>
                  <a:lnTo>
                    <a:pt x="897" y="19"/>
                  </a:lnTo>
                  <a:lnTo>
                    <a:pt x="900" y="19"/>
                  </a:lnTo>
                  <a:lnTo>
                    <a:pt x="903" y="20"/>
                  </a:lnTo>
                  <a:lnTo>
                    <a:pt x="907" y="24"/>
                  </a:lnTo>
                  <a:lnTo>
                    <a:pt x="910" y="28"/>
                  </a:lnTo>
                  <a:lnTo>
                    <a:pt x="912" y="35"/>
                  </a:lnTo>
                  <a:lnTo>
                    <a:pt x="916" y="37"/>
                  </a:lnTo>
                  <a:lnTo>
                    <a:pt x="919" y="31"/>
                  </a:lnTo>
                  <a:lnTo>
                    <a:pt x="923" y="31"/>
                  </a:lnTo>
                  <a:lnTo>
                    <a:pt x="926" y="32"/>
                  </a:lnTo>
                  <a:lnTo>
                    <a:pt x="928" y="33"/>
                  </a:lnTo>
                  <a:lnTo>
                    <a:pt x="932" y="32"/>
                  </a:lnTo>
                  <a:lnTo>
                    <a:pt x="935" y="30"/>
                  </a:lnTo>
                  <a:lnTo>
                    <a:pt x="939" y="26"/>
                  </a:lnTo>
                  <a:lnTo>
                    <a:pt x="941" y="24"/>
                  </a:lnTo>
                  <a:lnTo>
                    <a:pt x="945" y="20"/>
                  </a:lnTo>
                  <a:lnTo>
                    <a:pt x="948" y="13"/>
                  </a:lnTo>
                  <a:lnTo>
                    <a:pt x="951" y="13"/>
                  </a:lnTo>
                  <a:lnTo>
                    <a:pt x="954" y="11"/>
                  </a:lnTo>
                  <a:lnTo>
                    <a:pt x="957" y="12"/>
                  </a:lnTo>
                  <a:lnTo>
                    <a:pt x="961" y="13"/>
                  </a:lnTo>
                  <a:lnTo>
                    <a:pt x="964" y="15"/>
                  </a:lnTo>
                  <a:lnTo>
                    <a:pt x="968" y="15"/>
                  </a:lnTo>
                  <a:lnTo>
                    <a:pt x="970" y="16"/>
                  </a:lnTo>
                  <a:lnTo>
                    <a:pt x="973" y="15"/>
                  </a:lnTo>
                  <a:lnTo>
                    <a:pt x="977" y="16"/>
                  </a:lnTo>
                  <a:lnTo>
                    <a:pt x="980" y="12"/>
                  </a:lnTo>
                  <a:lnTo>
                    <a:pt x="983" y="16"/>
                  </a:lnTo>
                  <a:lnTo>
                    <a:pt x="986" y="13"/>
                  </a:lnTo>
                  <a:lnTo>
                    <a:pt x="990" y="15"/>
                  </a:lnTo>
                  <a:lnTo>
                    <a:pt x="993" y="15"/>
                  </a:lnTo>
                  <a:lnTo>
                    <a:pt x="995" y="17"/>
                  </a:lnTo>
                  <a:lnTo>
                    <a:pt x="999" y="18"/>
                  </a:lnTo>
                  <a:lnTo>
                    <a:pt x="1002" y="18"/>
                  </a:lnTo>
                  <a:lnTo>
                    <a:pt x="1006" y="18"/>
                  </a:lnTo>
                  <a:lnTo>
                    <a:pt x="1009" y="17"/>
                  </a:lnTo>
                  <a:lnTo>
                    <a:pt x="1011" y="13"/>
                  </a:lnTo>
                  <a:lnTo>
                    <a:pt x="1015" y="15"/>
                  </a:lnTo>
                  <a:lnTo>
                    <a:pt x="1018" y="15"/>
                  </a:lnTo>
                  <a:lnTo>
                    <a:pt x="1022" y="15"/>
                  </a:lnTo>
                  <a:lnTo>
                    <a:pt x="1024" y="15"/>
                  </a:lnTo>
                  <a:lnTo>
                    <a:pt x="1028" y="18"/>
                  </a:lnTo>
                  <a:lnTo>
                    <a:pt x="1031" y="25"/>
                  </a:lnTo>
                  <a:lnTo>
                    <a:pt x="1034" y="30"/>
                  </a:lnTo>
                  <a:lnTo>
                    <a:pt x="1037" y="31"/>
                  </a:lnTo>
                  <a:lnTo>
                    <a:pt x="1040" y="28"/>
                  </a:lnTo>
                  <a:lnTo>
                    <a:pt x="1044" y="24"/>
                  </a:lnTo>
                  <a:lnTo>
                    <a:pt x="1047" y="27"/>
                  </a:lnTo>
                  <a:lnTo>
                    <a:pt x="1051" y="31"/>
                  </a:lnTo>
                  <a:lnTo>
                    <a:pt x="1053" y="35"/>
                  </a:lnTo>
                  <a:lnTo>
                    <a:pt x="1056" y="40"/>
                  </a:lnTo>
                  <a:lnTo>
                    <a:pt x="1060" y="42"/>
                  </a:lnTo>
                  <a:lnTo>
                    <a:pt x="1063" y="42"/>
                  </a:lnTo>
                  <a:lnTo>
                    <a:pt x="1066" y="40"/>
                  </a:lnTo>
                  <a:lnTo>
                    <a:pt x="1069" y="35"/>
                  </a:lnTo>
                  <a:lnTo>
                    <a:pt x="1072" y="28"/>
                  </a:lnTo>
                  <a:lnTo>
                    <a:pt x="1076" y="23"/>
                  </a:lnTo>
                  <a:lnTo>
                    <a:pt x="1078" y="25"/>
                  </a:lnTo>
                  <a:lnTo>
                    <a:pt x="1082" y="24"/>
                  </a:lnTo>
                  <a:lnTo>
                    <a:pt x="1085" y="25"/>
                  </a:lnTo>
                  <a:lnTo>
                    <a:pt x="1089" y="25"/>
                  </a:lnTo>
                  <a:lnTo>
                    <a:pt x="1092" y="28"/>
                  </a:lnTo>
                  <a:lnTo>
                    <a:pt x="1094" y="33"/>
                  </a:lnTo>
                  <a:lnTo>
                    <a:pt x="1098" y="35"/>
                  </a:lnTo>
                  <a:lnTo>
                    <a:pt x="1101" y="37"/>
                  </a:lnTo>
                  <a:lnTo>
                    <a:pt x="1105" y="37"/>
                  </a:lnTo>
                  <a:lnTo>
                    <a:pt x="1107" y="37"/>
                  </a:lnTo>
                  <a:lnTo>
                    <a:pt x="1110" y="35"/>
                  </a:lnTo>
                  <a:lnTo>
                    <a:pt x="1114" y="32"/>
                  </a:lnTo>
                  <a:lnTo>
                    <a:pt x="1117" y="33"/>
                  </a:lnTo>
                  <a:lnTo>
                    <a:pt x="1120" y="37"/>
                  </a:lnTo>
                  <a:lnTo>
                    <a:pt x="1123" y="39"/>
                  </a:lnTo>
                  <a:lnTo>
                    <a:pt x="1127" y="38"/>
                  </a:lnTo>
                  <a:lnTo>
                    <a:pt x="1130" y="39"/>
                  </a:lnTo>
                  <a:lnTo>
                    <a:pt x="1134" y="34"/>
                  </a:lnTo>
                  <a:lnTo>
                    <a:pt x="1136" y="26"/>
                  </a:lnTo>
                  <a:lnTo>
                    <a:pt x="1139" y="22"/>
                  </a:lnTo>
                  <a:lnTo>
                    <a:pt x="1143" y="19"/>
                  </a:lnTo>
                  <a:lnTo>
                    <a:pt x="1146" y="18"/>
                  </a:lnTo>
                  <a:lnTo>
                    <a:pt x="1149" y="15"/>
                  </a:lnTo>
                  <a:lnTo>
                    <a:pt x="1152" y="16"/>
                  </a:lnTo>
                  <a:lnTo>
                    <a:pt x="1155" y="17"/>
                  </a:lnTo>
                  <a:lnTo>
                    <a:pt x="1159" y="18"/>
                  </a:lnTo>
                  <a:lnTo>
                    <a:pt x="1161" y="13"/>
                  </a:lnTo>
                  <a:lnTo>
                    <a:pt x="1165" y="12"/>
                  </a:lnTo>
                  <a:lnTo>
                    <a:pt x="1168" y="12"/>
                  </a:lnTo>
                  <a:lnTo>
                    <a:pt x="1172" y="13"/>
                  </a:lnTo>
                  <a:lnTo>
                    <a:pt x="1175" y="13"/>
                  </a:lnTo>
                  <a:lnTo>
                    <a:pt x="1177" y="15"/>
                  </a:lnTo>
                  <a:lnTo>
                    <a:pt x="1181" y="19"/>
                  </a:lnTo>
                  <a:lnTo>
                    <a:pt x="1184" y="24"/>
                  </a:lnTo>
                  <a:lnTo>
                    <a:pt x="1188" y="24"/>
                  </a:lnTo>
                  <a:lnTo>
                    <a:pt x="1190" y="23"/>
                  </a:lnTo>
                  <a:lnTo>
                    <a:pt x="1193" y="19"/>
                  </a:lnTo>
                  <a:lnTo>
                    <a:pt x="1197" y="19"/>
                  </a:lnTo>
                  <a:lnTo>
                    <a:pt x="1200" y="20"/>
                  </a:lnTo>
                  <a:lnTo>
                    <a:pt x="1203" y="20"/>
                  </a:lnTo>
                  <a:lnTo>
                    <a:pt x="1206" y="24"/>
                  </a:lnTo>
                  <a:lnTo>
                    <a:pt x="1210" y="30"/>
                  </a:lnTo>
                  <a:lnTo>
                    <a:pt x="1213" y="27"/>
                  </a:lnTo>
                  <a:lnTo>
                    <a:pt x="1216" y="26"/>
                  </a:lnTo>
                  <a:lnTo>
                    <a:pt x="1219" y="27"/>
                  </a:lnTo>
                  <a:lnTo>
                    <a:pt x="1222" y="26"/>
                  </a:lnTo>
                  <a:lnTo>
                    <a:pt x="1226" y="25"/>
                  </a:lnTo>
                  <a:lnTo>
                    <a:pt x="1229" y="19"/>
                  </a:lnTo>
                  <a:lnTo>
                    <a:pt x="1231" y="23"/>
                  </a:lnTo>
                  <a:lnTo>
                    <a:pt x="1235" y="23"/>
                  </a:lnTo>
                  <a:lnTo>
                    <a:pt x="1238" y="23"/>
                  </a:lnTo>
                  <a:lnTo>
                    <a:pt x="1242" y="22"/>
                  </a:lnTo>
                  <a:lnTo>
                    <a:pt x="1244" y="24"/>
                  </a:lnTo>
                  <a:lnTo>
                    <a:pt x="1248" y="24"/>
                  </a:lnTo>
                  <a:lnTo>
                    <a:pt x="1251" y="22"/>
                  </a:lnTo>
                  <a:lnTo>
                    <a:pt x="1254" y="22"/>
                  </a:lnTo>
                  <a:lnTo>
                    <a:pt x="1258" y="20"/>
                  </a:lnTo>
                  <a:lnTo>
                    <a:pt x="1260" y="22"/>
                  </a:lnTo>
                  <a:lnTo>
                    <a:pt x="1264" y="19"/>
                  </a:lnTo>
                  <a:lnTo>
                    <a:pt x="1267" y="17"/>
                  </a:lnTo>
                  <a:lnTo>
                    <a:pt x="1271" y="17"/>
                  </a:lnTo>
                  <a:lnTo>
                    <a:pt x="1273" y="16"/>
                  </a:lnTo>
                  <a:lnTo>
                    <a:pt x="1276" y="12"/>
                  </a:lnTo>
                  <a:lnTo>
                    <a:pt x="1280" y="13"/>
                  </a:lnTo>
                  <a:lnTo>
                    <a:pt x="1283" y="15"/>
                  </a:lnTo>
                  <a:lnTo>
                    <a:pt x="1286" y="16"/>
                  </a:lnTo>
                  <a:lnTo>
                    <a:pt x="1289" y="16"/>
                  </a:lnTo>
                  <a:lnTo>
                    <a:pt x="1293" y="20"/>
                  </a:lnTo>
                  <a:lnTo>
                    <a:pt x="1296" y="19"/>
                  </a:lnTo>
                  <a:lnTo>
                    <a:pt x="1299" y="19"/>
                  </a:lnTo>
                  <a:lnTo>
                    <a:pt x="1302" y="16"/>
                  </a:lnTo>
                  <a:lnTo>
                    <a:pt x="1305" y="16"/>
                  </a:lnTo>
                  <a:lnTo>
                    <a:pt x="1309" y="16"/>
                  </a:lnTo>
                  <a:lnTo>
                    <a:pt x="1312" y="17"/>
                  </a:lnTo>
                  <a:lnTo>
                    <a:pt x="1314" y="17"/>
                  </a:lnTo>
                  <a:lnTo>
                    <a:pt x="1318" y="18"/>
                  </a:lnTo>
                  <a:lnTo>
                    <a:pt x="1321" y="23"/>
                  </a:lnTo>
                  <a:lnTo>
                    <a:pt x="1325" y="25"/>
                  </a:lnTo>
                  <a:lnTo>
                    <a:pt x="1327" y="28"/>
                  </a:lnTo>
                  <a:lnTo>
                    <a:pt x="1331" y="26"/>
                  </a:lnTo>
                  <a:lnTo>
                    <a:pt x="1334" y="24"/>
                  </a:lnTo>
                  <a:lnTo>
                    <a:pt x="1337" y="24"/>
                  </a:lnTo>
                  <a:lnTo>
                    <a:pt x="1341" y="24"/>
                  </a:lnTo>
                  <a:lnTo>
                    <a:pt x="1343" y="22"/>
                  </a:lnTo>
                  <a:lnTo>
                    <a:pt x="1347" y="19"/>
                  </a:lnTo>
                  <a:lnTo>
                    <a:pt x="1350" y="20"/>
                  </a:lnTo>
                  <a:lnTo>
                    <a:pt x="1354" y="16"/>
                  </a:lnTo>
                  <a:lnTo>
                    <a:pt x="1356" y="11"/>
                  </a:lnTo>
                  <a:lnTo>
                    <a:pt x="1359" y="15"/>
                  </a:lnTo>
                  <a:lnTo>
                    <a:pt x="1363" y="13"/>
                  </a:lnTo>
                  <a:lnTo>
                    <a:pt x="1366" y="12"/>
                  </a:lnTo>
                  <a:lnTo>
                    <a:pt x="1369" y="13"/>
                  </a:lnTo>
                  <a:lnTo>
                    <a:pt x="1372" y="15"/>
                  </a:lnTo>
                  <a:lnTo>
                    <a:pt x="1375" y="13"/>
                  </a:lnTo>
                  <a:lnTo>
                    <a:pt x="1379" y="13"/>
                  </a:lnTo>
                  <a:lnTo>
                    <a:pt x="1382" y="15"/>
                  </a:lnTo>
                  <a:lnTo>
                    <a:pt x="1385" y="15"/>
                  </a:lnTo>
                  <a:lnTo>
                    <a:pt x="1388" y="15"/>
                  </a:lnTo>
                  <a:lnTo>
                    <a:pt x="1392" y="15"/>
                  </a:lnTo>
                  <a:lnTo>
                    <a:pt x="1395" y="16"/>
                  </a:lnTo>
                  <a:lnTo>
                    <a:pt x="1397" y="16"/>
                  </a:lnTo>
                  <a:lnTo>
                    <a:pt x="1401" y="15"/>
                  </a:lnTo>
                  <a:lnTo>
                    <a:pt x="1404" y="11"/>
                  </a:lnTo>
                  <a:lnTo>
                    <a:pt x="1408" y="12"/>
                  </a:lnTo>
                  <a:lnTo>
                    <a:pt x="1410" y="12"/>
                  </a:lnTo>
                  <a:lnTo>
                    <a:pt x="1413" y="12"/>
                  </a:lnTo>
                  <a:lnTo>
                    <a:pt x="1417" y="15"/>
                  </a:lnTo>
                  <a:lnTo>
                    <a:pt x="1420" y="22"/>
                  </a:lnTo>
                  <a:lnTo>
                    <a:pt x="1424" y="26"/>
                  </a:lnTo>
                  <a:lnTo>
                    <a:pt x="1426" y="30"/>
                  </a:lnTo>
                  <a:lnTo>
                    <a:pt x="1430" y="32"/>
                  </a:lnTo>
                  <a:lnTo>
                    <a:pt x="1433" y="28"/>
                  </a:lnTo>
                  <a:lnTo>
                    <a:pt x="1437" y="30"/>
                  </a:lnTo>
                  <a:lnTo>
                    <a:pt x="1439" y="30"/>
                  </a:lnTo>
                  <a:lnTo>
                    <a:pt x="1442" y="30"/>
                  </a:lnTo>
                  <a:lnTo>
                    <a:pt x="1446" y="28"/>
                  </a:lnTo>
                  <a:lnTo>
                    <a:pt x="1449" y="23"/>
                  </a:lnTo>
                  <a:lnTo>
                    <a:pt x="1452" y="23"/>
                  </a:lnTo>
                  <a:lnTo>
                    <a:pt x="1455" y="22"/>
                  </a:lnTo>
                  <a:lnTo>
                    <a:pt x="1458" y="22"/>
                  </a:lnTo>
                  <a:lnTo>
                    <a:pt x="1462" y="19"/>
                  </a:lnTo>
                  <a:lnTo>
                    <a:pt x="1465" y="17"/>
                  </a:lnTo>
                  <a:lnTo>
                    <a:pt x="1468" y="16"/>
                  </a:lnTo>
                  <a:lnTo>
                    <a:pt x="1471" y="18"/>
                  </a:lnTo>
                  <a:lnTo>
                    <a:pt x="1475" y="22"/>
                  </a:lnTo>
                  <a:lnTo>
                    <a:pt x="1478" y="25"/>
                  </a:lnTo>
                  <a:lnTo>
                    <a:pt x="1480" y="28"/>
                  </a:lnTo>
                  <a:lnTo>
                    <a:pt x="1484" y="30"/>
                  </a:lnTo>
                  <a:lnTo>
                    <a:pt x="1487" y="30"/>
                  </a:lnTo>
                  <a:lnTo>
                    <a:pt x="1491" y="31"/>
                  </a:lnTo>
                  <a:lnTo>
                    <a:pt x="1493" y="34"/>
                  </a:lnTo>
                  <a:lnTo>
                    <a:pt x="1496" y="37"/>
                  </a:lnTo>
                  <a:lnTo>
                    <a:pt x="1500" y="35"/>
                  </a:lnTo>
                  <a:lnTo>
                    <a:pt x="1503" y="37"/>
                  </a:lnTo>
                  <a:lnTo>
                    <a:pt x="1507" y="37"/>
                  </a:lnTo>
                  <a:lnTo>
                    <a:pt x="1509" y="39"/>
                  </a:lnTo>
                  <a:lnTo>
                    <a:pt x="1513" y="42"/>
                  </a:lnTo>
                  <a:lnTo>
                    <a:pt x="1516" y="42"/>
                  </a:lnTo>
                  <a:lnTo>
                    <a:pt x="1519" y="43"/>
                  </a:lnTo>
                  <a:lnTo>
                    <a:pt x="1522" y="43"/>
                  </a:lnTo>
                  <a:lnTo>
                    <a:pt x="1525" y="43"/>
                  </a:lnTo>
                  <a:lnTo>
                    <a:pt x="1529" y="43"/>
                  </a:lnTo>
                  <a:lnTo>
                    <a:pt x="1532" y="43"/>
                  </a:lnTo>
                  <a:lnTo>
                    <a:pt x="1534" y="41"/>
                  </a:lnTo>
                  <a:lnTo>
                    <a:pt x="1538" y="40"/>
                  </a:lnTo>
                  <a:lnTo>
                    <a:pt x="1541" y="37"/>
                  </a:lnTo>
                  <a:lnTo>
                    <a:pt x="1545" y="31"/>
                  </a:lnTo>
                  <a:lnTo>
                    <a:pt x="1548" y="32"/>
                  </a:lnTo>
                  <a:lnTo>
                    <a:pt x="1551" y="32"/>
                  </a:lnTo>
                  <a:lnTo>
                    <a:pt x="1554" y="32"/>
                  </a:lnTo>
                  <a:lnTo>
                    <a:pt x="1558" y="32"/>
                  </a:lnTo>
                  <a:lnTo>
                    <a:pt x="1561" y="33"/>
                  </a:lnTo>
                  <a:lnTo>
                    <a:pt x="1563" y="33"/>
                  </a:lnTo>
                  <a:lnTo>
                    <a:pt x="1567" y="31"/>
                  </a:lnTo>
                  <a:lnTo>
                    <a:pt x="1570" y="28"/>
                  </a:lnTo>
                  <a:lnTo>
                    <a:pt x="1574" y="26"/>
                  </a:lnTo>
                  <a:lnTo>
                    <a:pt x="1576" y="24"/>
                  </a:lnTo>
                  <a:lnTo>
                    <a:pt x="1579" y="26"/>
                  </a:lnTo>
                  <a:lnTo>
                    <a:pt x="1583" y="25"/>
                  </a:lnTo>
                  <a:lnTo>
                    <a:pt x="1586" y="26"/>
                  </a:lnTo>
                  <a:lnTo>
                    <a:pt x="1590" y="27"/>
                  </a:lnTo>
                  <a:lnTo>
                    <a:pt x="1592" y="31"/>
                  </a:lnTo>
                  <a:lnTo>
                    <a:pt x="1596" y="27"/>
                  </a:lnTo>
                  <a:lnTo>
                    <a:pt x="1599" y="24"/>
                  </a:lnTo>
                  <a:lnTo>
                    <a:pt x="1602" y="15"/>
                  </a:lnTo>
                  <a:lnTo>
                    <a:pt x="1605" y="11"/>
                  </a:lnTo>
                  <a:lnTo>
                    <a:pt x="1608" y="9"/>
                  </a:lnTo>
                  <a:lnTo>
                    <a:pt x="1612" y="9"/>
                  </a:lnTo>
                  <a:lnTo>
                    <a:pt x="1615" y="9"/>
                  </a:lnTo>
                  <a:lnTo>
                    <a:pt x="1617" y="10"/>
                  </a:lnTo>
                  <a:lnTo>
                    <a:pt x="1621" y="10"/>
                  </a:lnTo>
                  <a:lnTo>
                    <a:pt x="1624" y="10"/>
                  </a:lnTo>
                  <a:lnTo>
                    <a:pt x="1628" y="11"/>
                  </a:lnTo>
                  <a:lnTo>
                    <a:pt x="1631" y="11"/>
                  </a:lnTo>
                  <a:lnTo>
                    <a:pt x="1634" y="11"/>
                  </a:lnTo>
                  <a:lnTo>
                    <a:pt x="1637" y="11"/>
                  </a:lnTo>
                  <a:lnTo>
                    <a:pt x="1640" y="8"/>
                  </a:lnTo>
                  <a:lnTo>
                    <a:pt x="1644" y="8"/>
                  </a:lnTo>
                  <a:lnTo>
                    <a:pt x="1646" y="9"/>
                  </a:lnTo>
                  <a:lnTo>
                    <a:pt x="1650" y="8"/>
                  </a:lnTo>
                  <a:lnTo>
                    <a:pt x="1653" y="9"/>
                  </a:lnTo>
                  <a:lnTo>
                    <a:pt x="1657" y="9"/>
                  </a:lnTo>
                  <a:lnTo>
                    <a:pt x="1659" y="9"/>
                  </a:lnTo>
                  <a:lnTo>
                    <a:pt x="1662" y="9"/>
                  </a:lnTo>
                  <a:lnTo>
                    <a:pt x="1666" y="10"/>
                  </a:lnTo>
                  <a:lnTo>
                    <a:pt x="1669" y="11"/>
                  </a:lnTo>
                  <a:lnTo>
                    <a:pt x="1673" y="16"/>
                  </a:lnTo>
                  <a:lnTo>
                    <a:pt x="1675" y="11"/>
                  </a:lnTo>
                  <a:lnTo>
                    <a:pt x="1678" y="11"/>
                  </a:lnTo>
                  <a:lnTo>
                    <a:pt x="1682" y="11"/>
                  </a:lnTo>
                  <a:lnTo>
                    <a:pt x="1685" y="12"/>
                  </a:lnTo>
                  <a:lnTo>
                    <a:pt x="1688" y="12"/>
                  </a:lnTo>
                  <a:lnTo>
                    <a:pt x="1691" y="12"/>
                  </a:lnTo>
                  <a:lnTo>
                    <a:pt x="1695" y="12"/>
                  </a:lnTo>
                  <a:lnTo>
                    <a:pt x="1698" y="15"/>
                  </a:lnTo>
                  <a:lnTo>
                    <a:pt x="1700" y="15"/>
                  </a:lnTo>
                  <a:lnTo>
                    <a:pt x="1704" y="17"/>
                  </a:lnTo>
                  <a:lnTo>
                    <a:pt x="1707" y="19"/>
                  </a:lnTo>
                  <a:lnTo>
                    <a:pt x="1711" y="17"/>
                  </a:lnTo>
                  <a:lnTo>
                    <a:pt x="1714" y="15"/>
                  </a:lnTo>
                  <a:lnTo>
                    <a:pt x="1716" y="17"/>
                  </a:lnTo>
                  <a:lnTo>
                    <a:pt x="1720" y="19"/>
                  </a:lnTo>
                  <a:lnTo>
                    <a:pt x="1723" y="18"/>
                  </a:lnTo>
                  <a:lnTo>
                    <a:pt x="1727" y="17"/>
                  </a:lnTo>
                  <a:lnTo>
                    <a:pt x="1729" y="20"/>
                  </a:lnTo>
                  <a:lnTo>
                    <a:pt x="1733" y="25"/>
                  </a:lnTo>
                  <a:lnTo>
                    <a:pt x="1736" y="27"/>
                  </a:lnTo>
                  <a:lnTo>
                    <a:pt x="1740" y="28"/>
                  </a:lnTo>
                  <a:lnTo>
                    <a:pt x="1742" y="31"/>
                  </a:lnTo>
                  <a:lnTo>
                    <a:pt x="1745" y="33"/>
                  </a:lnTo>
                  <a:lnTo>
                    <a:pt x="1749" y="33"/>
                  </a:lnTo>
                  <a:lnTo>
                    <a:pt x="1752" y="39"/>
                  </a:lnTo>
                  <a:lnTo>
                    <a:pt x="1756" y="39"/>
                  </a:lnTo>
                  <a:lnTo>
                    <a:pt x="1758" y="35"/>
                  </a:lnTo>
                  <a:lnTo>
                    <a:pt x="1761" y="37"/>
                  </a:lnTo>
                  <a:lnTo>
                    <a:pt x="1765" y="35"/>
                  </a:lnTo>
                  <a:lnTo>
                    <a:pt x="1768" y="38"/>
                  </a:lnTo>
                  <a:lnTo>
                    <a:pt x="1771" y="39"/>
                  </a:lnTo>
                  <a:lnTo>
                    <a:pt x="1774" y="35"/>
                  </a:lnTo>
                  <a:lnTo>
                    <a:pt x="1778" y="35"/>
                  </a:lnTo>
                  <a:lnTo>
                    <a:pt x="1781" y="35"/>
                  </a:lnTo>
                  <a:lnTo>
                    <a:pt x="1783" y="37"/>
                  </a:lnTo>
                  <a:lnTo>
                    <a:pt x="1787" y="37"/>
                  </a:lnTo>
                  <a:lnTo>
                    <a:pt x="1790" y="37"/>
                  </a:lnTo>
                  <a:lnTo>
                    <a:pt x="1794" y="38"/>
                  </a:lnTo>
                  <a:lnTo>
                    <a:pt x="1797" y="38"/>
                  </a:lnTo>
                  <a:lnTo>
                    <a:pt x="1799" y="34"/>
                  </a:lnTo>
                  <a:lnTo>
                    <a:pt x="1803" y="33"/>
                  </a:lnTo>
                  <a:lnTo>
                    <a:pt x="1806" y="33"/>
                  </a:lnTo>
                  <a:lnTo>
                    <a:pt x="1810" y="31"/>
                  </a:lnTo>
                  <a:lnTo>
                    <a:pt x="1812" y="28"/>
                  </a:lnTo>
                  <a:lnTo>
                    <a:pt x="1816" y="30"/>
                  </a:lnTo>
                  <a:lnTo>
                    <a:pt x="1819" y="30"/>
                  </a:lnTo>
                  <a:lnTo>
                    <a:pt x="1822" y="31"/>
                  </a:lnTo>
                  <a:lnTo>
                    <a:pt x="1825" y="31"/>
                  </a:lnTo>
                  <a:lnTo>
                    <a:pt x="1828" y="28"/>
                  </a:lnTo>
                  <a:lnTo>
                    <a:pt x="1832" y="24"/>
                  </a:lnTo>
                  <a:lnTo>
                    <a:pt x="1835" y="22"/>
                  </a:lnTo>
                  <a:lnTo>
                    <a:pt x="1839" y="20"/>
                  </a:lnTo>
                  <a:lnTo>
                    <a:pt x="1841" y="15"/>
                  </a:lnTo>
                  <a:lnTo>
                    <a:pt x="1844" y="13"/>
                  </a:lnTo>
                  <a:lnTo>
                    <a:pt x="1848" y="17"/>
                  </a:lnTo>
                  <a:lnTo>
                    <a:pt x="1851" y="19"/>
                  </a:lnTo>
                  <a:lnTo>
                    <a:pt x="1854" y="19"/>
                  </a:lnTo>
                  <a:lnTo>
                    <a:pt x="1857" y="23"/>
                  </a:lnTo>
                  <a:lnTo>
                    <a:pt x="1861" y="23"/>
                  </a:lnTo>
                  <a:lnTo>
                    <a:pt x="1864" y="20"/>
                  </a:lnTo>
                  <a:lnTo>
                    <a:pt x="1866" y="18"/>
                  </a:lnTo>
                  <a:lnTo>
                    <a:pt x="1870" y="16"/>
                  </a:lnTo>
                  <a:lnTo>
                    <a:pt x="1873" y="15"/>
                  </a:lnTo>
                  <a:lnTo>
                    <a:pt x="1877" y="10"/>
                  </a:lnTo>
                  <a:lnTo>
                    <a:pt x="1880" y="7"/>
                  </a:lnTo>
                  <a:lnTo>
                    <a:pt x="1882" y="8"/>
                  </a:lnTo>
                  <a:lnTo>
                    <a:pt x="1886" y="8"/>
                  </a:lnTo>
                  <a:lnTo>
                    <a:pt x="1889" y="8"/>
                  </a:lnTo>
                  <a:lnTo>
                    <a:pt x="1893" y="10"/>
                  </a:lnTo>
                  <a:lnTo>
                    <a:pt x="1895" y="9"/>
                  </a:lnTo>
                  <a:lnTo>
                    <a:pt x="1899" y="10"/>
                  </a:lnTo>
                  <a:lnTo>
                    <a:pt x="1902" y="12"/>
                  </a:lnTo>
                  <a:lnTo>
                    <a:pt x="1905" y="9"/>
                  </a:lnTo>
                  <a:lnTo>
                    <a:pt x="1908" y="10"/>
                  </a:lnTo>
                  <a:lnTo>
                    <a:pt x="1911" y="10"/>
                  </a:lnTo>
                  <a:lnTo>
                    <a:pt x="1915" y="10"/>
                  </a:lnTo>
                  <a:lnTo>
                    <a:pt x="1918" y="10"/>
                  </a:lnTo>
                  <a:lnTo>
                    <a:pt x="1922" y="11"/>
                  </a:lnTo>
                  <a:lnTo>
                    <a:pt x="1924" y="11"/>
                  </a:lnTo>
                  <a:lnTo>
                    <a:pt x="1927" y="11"/>
                  </a:lnTo>
                  <a:lnTo>
                    <a:pt x="1931" y="11"/>
                  </a:lnTo>
                  <a:lnTo>
                    <a:pt x="1934" y="12"/>
                  </a:lnTo>
                  <a:lnTo>
                    <a:pt x="1937" y="12"/>
                  </a:lnTo>
                  <a:lnTo>
                    <a:pt x="1940" y="16"/>
                  </a:lnTo>
                  <a:lnTo>
                    <a:pt x="1943" y="19"/>
                  </a:lnTo>
                  <a:lnTo>
                    <a:pt x="1947" y="22"/>
                  </a:lnTo>
                  <a:lnTo>
                    <a:pt x="1949" y="24"/>
                  </a:lnTo>
                  <a:lnTo>
                    <a:pt x="1953" y="24"/>
                  </a:lnTo>
                  <a:lnTo>
                    <a:pt x="1956" y="28"/>
                  </a:lnTo>
                  <a:lnTo>
                    <a:pt x="1960" y="31"/>
                  </a:lnTo>
                  <a:lnTo>
                    <a:pt x="1963" y="34"/>
                  </a:lnTo>
                  <a:lnTo>
                    <a:pt x="1965" y="34"/>
                  </a:lnTo>
                  <a:lnTo>
                    <a:pt x="1969" y="34"/>
                  </a:lnTo>
                  <a:lnTo>
                    <a:pt x="1972" y="35"/>
                  </a:lnTo>
                  <a:lnTo>
                    <a:pt x="1976" y="33"/>
                  </a:lnTo>
                  <a:lnTo>
                    <a:pt x="1978" y="33"/>
                  </a:lnTo>
                  <a:lnTo>
                    <a:pt x="1981" y="32"/>
                  </a:lnTo>
                  <a:lnTo>
                    <a:pt x="1985" y="31"/>
                  </a:lnTo>
                  <a:lnTo>
                    <a:pt x="1988" y="32"/>
                  </a:lnTo>
                  <a:lnTo>
                    <a:pt x="1991" y="33"/>
                  </a:lnTo>
                  <a:lnTo>
                    <a:pt x="1994" y="32"/>
                  </a:lnTo>
                  <a:lnTo>
                    <a:pt x="1998" y="32"/>
                  </a:lnTo>
                  <a:lnTo>
                    <a:pt x="2001" y="33"/>
                  </a:lnTo>
                  <a:lnTo>
                    <a:pt x="2005" y="33"/>
                  </a:lnTo>
                  <a:lnTo>
                    <a:pt x="2007" y="33"/>
                  </a:lnTo>
                  <a:lnTo>
                    <a:pt x="2010" y="31"/>
                  </a:lnTo>
                  <a:lnTo>
                    <a:pt x="2014" y="30"/>
                  </a:lnTo>
                  <a:lnTo>
                    <a:pt x="2017" y="31"/>
                  </a:lnTo>
                  <a:lnTo>
                    <a:pt x="2019" y="28"/>
                  </a:lnTo>
                  <a:lnTo>
                    <a:pt x="2023" y="24"/>
                  </a:lnTo>
                  <a:lnTo>
                    <a:pt x="2026" y="19"/>
                  </a:lnTo>
                  <a:lnTo>
                    <a:pt x="2030" y="22"/>
                  </a:lnTo>
                  <a:lnTo>
                    <a:pt x="2032" y="22"/>
                  </a:lnTo>
                  <a:lnTo>
                    <a:pt x="2036" y="20"/>
                  </a:lnTo>
                  <a:lnTo>
                    <a:pt x="2039" y="22"/>
                  </a:lnTo>
                  <a:lnTo>
                    <a:pt x="2043" y="23"/>
                  </a:lnTo>
                  <a:lnTo>
                    <a:pt x="2046" y="26"/>
                  </a:lnTo>
                  <a:lnTo>
                    <a:pt x="2048" y="30"/>
                  </a:lnTo>
                  <a:lnTo>
                    <a:pt x="2052" y="32"/>
                  </a:lnTo>
                  <a:lnTo>
                    <a:pt x="2055" y="32"/>
                  </a:lnTo>
                  <a:lnTo>
                    <a:pt x="2059" y="33"/>
                  </a:lnTo>
                  <a:lnTo>
                    <a:pt x="2061" y="33"/>
                  </a:lnTo>
                  <a:lnTo>
                    <a:pt x="2064" y="33"/>
                  </a:lnTo>
                  <a:lnTo>
                    <a:pt x="2068" y="30"/>
                  </a:lnTo>
                  <a:lnTo>
                    <a:pt x="2071" y="23"/>
                  </a:lnTo>
                  <a:lnTo>
                    <a:pt x="2074" y="19"/>
                  </a:lnTo>
                  <a:lnTo>
                    <a:pt x="2077" y="16"/>
                  </a:lnTo>
                  <a:lnTo>
                    <a:pt x="2081" y="15"/>
                  </a:lnTo>
                  <a:lnTo>
                    <a:pt x="2084" y="16"/>
                  </a:lnTo>
                  <a:lnTo>
                    <a:pt x="2087" y="16"/>
                  </a:lnTo>
                  <a:lnTo>
                    <a:pt x="2090" y="16"/>
                  </a:lnTo>
                  <a:lnTo>
                    <a:pt x="2093" y="17"/>
                  </a:lnTo>
                  <a:lnTo>
                    <a:pt x="2097" y="17"/>
                  </a:lnTo>
                  <a:lnTo>
                    <a:pt x="2100" y="17"/>
                  </a:lnTo>
                  <a:lnTo>
                    <a:pt x="2102" y="17"/>
                  </a:lnTo>
                  <a:lnTo>
                    <a:pt x="2106" y="18"/>
                  </a:lnTo>
                  <a:lnTo>
                    <a:pt x="2109" y="18"/>
                  </a:lnTo>
                  <a:lnTo>
                    <a:pt x="2113" y="18"/>
                  </a:lnTo>
                  <a:lnTo>
                    <a:pt x="2115" y="18"/>
                  </a:lnTo>
                  <a:lnTo>
                    <a:pt x="2119" y="18"/>
                  </a:lnTo>
                  <a:lnTo>
                    <a:pt x="2122" y="18"/>
                  </a:lnTo>
                  <a:lnTo>
                    <a:pt x="2125" y="13"/>
                  </a:lnTo>
                  <a:lnTo>
                    <a:pt x="2129" y="9"/>
                  </a:lnTo>
                  <a:lnTo>
                    <a:pt x="2131" y="10"/>
                  </a:lnTo>
                  <a:lnTo>
                    <a:pt x="2135" y="10"/>
                  </a:lnTo>
                  <a:lnTo>
                    <a:pt x="2138" y="13"/>
                  </a:lnTo>
                  <a:lnTo>
                    <a:pt x="2142" y="19"/>
                  </a:lnTo>
                  <a:lnTo>
                    <a:pt x="2144" y="23"/>
                  </a:lnTo>
                  <a:lnTo>
                    <a:pt x="2147" y="25"/>
                  </a:lnTo>
                  <a:lnTo>
                    <a:pt x="2151" y="22"/>
                  </a:lnTo>
                  <a:lnTo>
                    <a:pt x="2154" y="22"/>
                  </a:lnTo>
                  <a:lnTo>
                    <a:pt x="2157" y="22"/>
                  </a:lnTo>
                  <a:lnTo>
                    <a:pt x="2160" y="22"/>
                  </a:lnTo>
                  <a:lnTo>
                    <a:pt x="2164" y="22"/>
                  </a:lnTo>
                  <a:lnTo>
                    <a:pt x="2167" y="23"/>
                  </a:lnTo>
                  <a:lnTo>
                    <a:pt x="2170" y="20"/>
                  </a:lnTo>
                  <a:lnTo>
                    <a:pt x="2173" y="22"/>
                  </a:lnTo>
                  <a:lnTo>
                    <a:pt x="2176" y="19"/>
                  </a:lnTo>
                  <a:lnTo>
                    <a:pt x="2180" y="18"/>
                  </a:lnTo>
                  <a:lnTo>
                    <a:pt x="2183" y="17"/>
                  </a:lnTo>
                  <a:lnTo>
                    <a:pt x="2185" y="13"/>
                  </a:lnTo>
                  <a:lnTo>
                    <a:pt x="2189" y="15"/>
                  </a:lnTo>
                  <a:lnTo>
                    <a:pt x="2192" y="16"/>
                  </a:lnTo>
                  <a:lnTo>
                    <a:pt x="2196" y="20"/>
                  </a:lnTo>
                  <a:lnTo>
                    <a:pt x="2198" y="25"/>
                  </a:lnTo>
                  <a:lnTo>
                    <a:pt x="2202" y="26"/>
                  </a:lnTo>
                  <a:lnTo>
                    <a:pt x="2205" y="27"/>
                  </a:lnTo>
                  <a:lnTo>
                    <a:pt x="2208" y="25"/>
                  </a:lnTo>
                  <a:lnTo>
                    <a:pt x="2212" y="25"/>
                  </a:lnTo>
                  <a:lnTo>
                    <a:pt x="2214" y="26"/>
                  </a:lnTo>
                  <a:lnTo>
                    <a:pt x="2218" y="26"/>
                  </a:lnTo>
                  <a:lnTo>
                    <a:pt x="2221" y="28"/>
                  </a:lnTo>
                  <a:lnTo>
                    <a:pt x="2225" y="28"/>
                  </a:lnTo>
                  <a:lnTo>
                    <a:pt x="2227" y="27"/>
                  </a:lnTo>
                  <a:lnTo>
                    <a:pt x="2230" y="28"/>
                  </a:lnTo>
                  <a:lnTo>
                    <a:pt x="2234" y="34"/>
                  </a:lnTo>
                  <a:lnTo>
                    <a:pt x="2237" y="35"/>
                  </a:lnTo>
                  <a:lnTo>
                    <a:pt x="2240" y="37"/>
                  </a:lnTo>
                  <a:lnTo>
                    <a:pt x="2243" y="35"/>
                  </a:lnTo>
                  <a:lnTo>
                    <a:pt x="2246" y="34"/>
                  </a:lnTo>
                  <a:lnTo>
                    <a:pt x="2250" y="35"/>
                  </a:lnTo>
                  <a:lnTo>
                    <a:pt x="2253" y="34"/>
                  </a:lnTo>
                  <a:lnTo>
                    <a:pt x="2256" y="35"/>
                  </a:lnTo>
                  <a:lnTo>
                    <a:pt x="2259" y="35"/>
                  </a:lnTo>
                  <a:lnTo>
                    <a:pt x="2263" y="35"/>
                  </a:lnTo>
                  <a:lnTo>
                    <a:pt x="2266" y="35"/>
                  </a:lnTo>
                  <a:lnTo>
                    <a:pt x="2268" y="35"/>
                  </a:lnTo>
                  <a:lnTo>
                    <a:pt x="2272" y="35"/>
                  </a:lnTo>
                  <a:lnTo>
                    <a:pt x="2275" y="35"/>
                  </a:lnTo>
                  <a:lnTo>
                    <a:pt x="2279" y="35"/>
                  </a:lnTo>
                  <a:lnTo>
                    <a:pt x="2281" y="35"/>
                  </a:lnTo>
                  <a:lnTo>
                    <a:pt x="2284" y="35"/>
                  </a:lnTo>
                  <a:lnTo>
                    <a:pt x="2288" y="38"/>
                  </a:lnTo>
                  <a:lnTo>
                    <a:pt x="2291" y="41"/>
                  </a:lnTo>
                  <a:lnTo>
                    <a:pt x="2295" y="39"/>
                  </a:lnTo>
                  <a:lnTo>
                    <a:pt x="2297" y="35"/>
                  </a:lnTo>
                  <a:lnTo>
                    <a:pt x="2301" y="34"/>
                  </a:lnTo>
                  <a:lnTo>
                    <a:pt x="2304" y="28"/>
                  </a:lnTo>
                  <a:lnTo>
                    <a:pt x="2308" y="26"/>
                  </a:lnTo>
                  <a:lnTo>
                    <a:pt x="2310" y="25"/>
                  </a:lnTo>
                  <a:lnTo>
                    <a:pt x="2313" y="23"/>
                  </a:lnTo>
                  <a:lnTo>
                    <a:pt x="2317" y="23"/>
                  </a:lnTo>
                  <a:lnTo>
                    <a:pt x="2320" y="22"/>
                  </a:lnTo>
                  <a:lnTo>
                    <a:pt x="2322" y="19"/>
                  </a:lnTo>
                  <a:lnTo>
                    <a:pt x="2326" y="19"/>
                  </a:lnTo>
                  <a:lnTo>
                    <a:pt x="2329" y="22"/>
                  </a:lnTo>
                  <a:lnTo>
                    <a:pt x="2333" y="22"/>
                  </a:lnTo>
                  <a:lnTo>
                    <a:pt x="2336" y="22"/>
                  </a:lnTo>
                  <a:lnTo>
                    <a:pt x="2339" y="24"/>
                  </a:lnTo>
                  <a:lnTo>
                    <a:pt x="2342" y="27"/>
                  </a:lnTo>
                  <a:lnTo>
                    <a:pt x="2346" y="27"/>
                  </a:lnTo>
                  <a:lnTo>
                    <a:pt x="2349" y="26"/>
                  </a:lnTo>
                  <a:lnTo>
                    <a:pt x="2351" y="26"/>
                  </a:lnTo>
                  <a:lnTo>
                    <a:pt x="2355" y="22"/>
                  </a:lnTo>
                  <a:lnTo>
                    <a:pt x="2358" y="16"/>
                  </a:lnTo>
                  <a:lnTo>
                    <a:pt x="2362" y="13"/>
                  </a:lnTo>
                  <a:lnTo>
                    <a:pt x="2364" y="13"/>
                  </a:lnTo>
                  <a:lnTo>
                    <a:pt x="2367" y="13"/>
                  </a:lnTo>
                  <a:lnTo>
                    <a:pt x="2371" y="11"/>
                  </a:lnTo>
                  <a:lnTo>
                    <a:pt x="2374" y="8"/>
                  </a:lnTo>
                  <a:lnTo>
                    <a:pt x="2378" y="8"/>
                  </a:lnTo>
                  <a:lnTo>
                    <a:pt x="2380" y="10"/>
                  </a:lnTo>
                  <a:lnTo>
                    <a:pt x="2384" y="8"/>
                  </a:lnTo>
                  <a:lnTo>
                    <a:pt x="2387" y="3"/>
                  </a:lnTo>
                  <a:lnTo>
                    <a:pt x="2390" y="2"/>
                  </a:lnTo>
                  <a:lnTo>
                    <a:pt x="2393" y="0"/>
                  </a:lnTo>
                  <a:lnTo>
                    <a:pt x="2396" y="0"/>
                  </a:lnTo>
                  <a:lnTo>
                    <a:pt x="2400" y="3"/>
                  </a:lnTo>
                  <a:lnTo>
                    <a:pt x="2403" y="3"/>
                  </a:lnTo>
                  <a:lnTo>
                    <a:pt x="2405" y="3"/>
                  </a:lnTo>
                  <a:lnTo>
                    <a:pt x="2409" y="3"/>
                  </a:lnTo>
                  <a:lnTo>
                    <a:pt x="2412" y="3"/>
                  </a:lnTo>
                  <a:lnTo>
                    <a:pt x="2416" y="3"/>
                  </a:lnTo>
                  <a:lnTo>
                    <a:pt x="2419" y="3"/>
                  </a:lnTo>
                  <a:lnTo>
                    <a:pt x="2422" y="3"/>
                  </a:lnTo>
                  <a:lnTo>
                    <a:pt x="2425" y="3"/>
                  </a:lnTo>
                  <a:lnTo>
                    <a:pt x="2428" y="3"/>
                  </a:lnTo>
                  <a:lnTo>
                    <a:pt x="2432" y="7"/>
                  </a:lnTo>
                  <a:lnTo>
                    <a:pt x="2434" y="9"/>
                  </a:lnTo>
                  <a:lnTo>
                    <a:pt x="2438" y="10"/>
                  </a:lnTo>
                  <a:lnTo>
                    <a:pt x="2441" y="13"/>
                  </a:lnTo>
                  <a:lnTo>
                    <a:pt x="2445" y="13"/>
                  </a:lnTo>
                  <a:lnTo>
                    <a:pt x="2447" y="19"/>
                  </a:lnTo>
                  <a:lnTo>
                    <a:pt x="2450" y="24"/>
                  </a:lnTo>
                  <a:lnTo>
                    <a:pt x="2454" y="22"/>
                  </a:lnTo>
                  <a:lnTo>
                    <a:pt x="2457" y="22"/>
                  </a:lnTo>
                  <a:lnTo>
                    <a:pt x="2461" y="24"/>
                  </a:lnTo>
                  <a:lnTo>
                    <a:pt x="2463" y="23"/>
                  </a:lnTo>
                  <a:lnTo>
                    <a:pt x="2467" y="24"/>
                  </a:lnTo>
                  <a:lnTo>
                    <a:pt x="2470" y="23"/>
                  </a:lnTo>
                  <a:lnTo>
                    <a:pt x="2473" y="24"/>
                  </a:lnTo>
                  <a:lnTo>
                    <a:pt x="2476" y="24"/>
                  </a:lnTo>
                  <a:lnTo>
                    <a:pt x="2479" y="24"/>
                  </a:lnTo>
                  <a:lnTo>
                    <a:pt x="2483" y="24"/>
                  </a:lnTo>
                  <a:lnTo>
                    <a:pt x="2486" y="24"/>
                  </a:lnTo>
                  <a:lnTo>
                    <a:pt x="2488" y="24"/>
                  </a:lnTo>
                  <a:lnTo>
                    <a:pt x="2492" y="24"/>
                  </a:lnTo>
                  <a:lnTo>
                    <a:pt x="2495" y="24"/>
                  </a:lnTo>
                  <a:lnTo>
                    <a:pt x="2499" y="27"/>
                  </a:lnTo>
                  <a:lnTo>
                    <a:pt x="2502" y="32"/>
                  </a:lnTo>
                  <a:lnTo>
                    <a:pt x="2505" y="33"/>
                  </a:lnTo>
                  <a:lnTo>
                    <a:pt x="2508" y="33"/>
                  </a:lnTo>
                  <a:lnTo>
                    <a:pt x="2511" y="33"/>
                  </a:lnTo>
                  <a:lnTo>
                    <a:pt x="2515" y="33"/>
                  </a:lnTo>
                  <a:lnTo>
                    <a:pt x="2517" y="33"/>
                  </a:lnTo>
                  <a:lnTo>
                    <a:pt x="2521" y="31"/>
                  </a:lnTo>
                  <a:lnTo>
                    <a:pt x="2524" y="28"/>
                  </a:lnTo>
                  <a:lnTo>
                    <a:pt x="2528" y="24"/>
                  </a:lnTo>
                  <a:lnTo>
                    <a:pt x="2530" y="24"/>
                  </a:lnTo>
                  <a:lnTo>
                    <a:pt x="2533" y="24"/>
                  </a:lnTo>
                  <a:lnTo>
                    <a:pt x="2537" y="24"/>
                  </a:lnTo>
                  <a:lnTo>
                    <a:pt x="2540" y="25"/>
                  </a:lnTo>
                  <a:lnTo>
                    <a:pt x="2544" y="26"/>
                  </a:lnTo>
                  <a:lnTo>
                    <a:pt x="2546" y="24"/>
                  </a:lnTo>
                  <a:lnTo>
                    <a:pt x="2549" y="25"/>
                  </a:lnTo>
                  <a:lnTo>
                    <a:pt x="2553" y="30"/>
                  </a:lnTo>
                  <a:lnTo>
                    <a:pt x="2556" y="27"/>
                  </a:lnTo>
                  <a:lnTo>
                    <a:pt x="2559" y="25"/>
                  </a:lnTo>
                  <a:lnTo>
                    <a:pt x="2562" y="33"/>
                  </a:lnTo>
                  <a:lnTo>
                    <a:pt x="2566" y="34"/>
                  </a:lnTo>
                  <a:lnTo>
                    <a:pt x="2569" y="34"/>
                  </a:lnTo>
                  <a:lnTo>
                    <a:pt x="2571" y="34"/>
                  </a:lnTo>
                  <a:lnTo>
                    <a:pt x="2575" y="34"/>
                  </a:lnTo>
                  <a:lnTo>
                    <a:pt x="2578" y="34"/>
                  </a:lnTo>
                  <a:lnTo>
                    <a:pt x="2582" y="34"/>
                  </a:lnTo>
                  <a:lnTo>
                    <a:pt x="2585" y="34"/>
                  </a:lnTo>
                  <a:lnTo>
                    <a:pt x="2587" y="34"/>
                  </a:lnTo>
                  <a:lnTo>
                    <a:pt x="2591" y="31"/>
                  </a:lnTo>
                  <a:lnTo>
                    <a:pt x="2594" y="32"/>
                  </a:lnTo>
                  <a:lnTo>
                    <a:pt x="2598" y="31"/>
                  </a:lnTo>
                  <a:lnTo>
                    <a:pt x="2600" y="33"/>
                  </a:lnTo>
                  <a:lnTo>
                    <a:pt x="2604" y="34"/>
                  </a:lnTo>
                  <a:lnTo>
                    <a:pt x="2607" y="33"/>
                  </a:lnTo>
                  <a:lnTo>
                    <a:pt x="2611" y="35"/>
                  </a:lnTo>
                  <a:lnTo>
                    <a:pt x="2613" y="33"/>
                  </a:lnTo>
                  <a:lnTo>
                    <a:pt x="2616" y="33"/>
                  </a:lnTo>
                  <a:lnTo>
                    <a:pt x="2620" y="34"/>
                  </a:lnTo>
                  <a:lnTo>
                    <a:pt x="2623" y="33"/>
                  </a:lnTo>
                  <a:lnTo>
                    <a:pt x="2627" y="35"/>
                  </a:lnTo>
                  <a:lnTo>
                    <a:pt x="2629" y="34"/>
                  </a:lnTo>
                  <a:lnTo>
                    <a:pt x="2632" y="35"/>
                  </a:lnTo>
                  <a:lnTo>
                    <a:pt x="2636" y="35"/>
                  </a:lnTo>
                  <a:lnTo>
                    <a:pt x="2639" y="35"/>
                  </a:lnTo>
                  <a:lnTo>
                    <a:pt x="2642" y="35"/>
                  </a:lnTo>
                  <a:lnTo>
                    <a:pt x="2645" y="32"/>
                  </a:lnTo>
                  <a:lnTo>
                    <a:pt x="2649" y="30"/>
                  </a:lnTo>
                  <a:lnTo>
                    <a:pt x="2652" y="26"/>
                  </a:lnTo>
                  <a:lnTo>
                    <a:pt x="2654" y="25"/>
                  </a:lnTo>
                  <a:lnTo>
                    <a:pt x="2658" y="26"/>
                  </a:lnTo>
                  <a:lnTo>
                    <a:pt x="2661" y="25"/>
                  </a:lnTo>
                  <a:lnTo>
                    <a:pt x="2665" y="25"/>
                  </a:lnTo>
                  <a:lnTo>
                    <a:pt x="2668" y="26"/>
                  </a:lnTo>
                  <a:lnTo>
                    <a:pt x="2670" y="26"/>
                  </a:lnTo>
                  <a:lnTo>
                    <a:pt x="2674" y="26"/>
                  </a:lnTo>
                  <a:lnTo>
                    <a:pt x="2677" y="26"/>
                  </a:lnTo>
                  <a:lnTo>
                    <a:pt x="2681" y="23"/>
                  </a:lnTo>
                  <a:lnTo>
                    <a:pt x="2683" y="17"/>
                  </a:lnTo>
                  <a:lnTo>
                    <a:pt x="2687" y="17"/>
                  </a:lnTo>
                  <a:lnTo>
                    <a:pt x="2690" y="17"/>
                  </a:lnTo>
                  <a:lnTo>
                    <a:pt x="2693" y="15"/>
                  </a:lnTo>
                  <a:lnTo>
                    <a:pt x="2696" y="15"/>
                  </a:lnTo>
                  <a:lnTo>
                    <a:pt x="2699" y="11"/>
                  </a:lnTo>
                  <a:lnTo>
                    <a:pt x="2703" y="8"/>
                  </a:lnTo>
                  <a:lnTo>
                    <a:pt x="2706" y="9"/>
                  </a:lnTo>
                  <a:lnTo>
                    <a:pt x="2710" y="7"/>
                  </a:lnTo>
                  <a:lnTo>
                    <a:pt x="2712" y="8"/>
                  </a:lnTo>
                  <a:lnTo>
                    <a:pt x="2715" y="7"/>
                  </a:lnTo>
                  <a:lnTo>
                    <a:pt x="2719" y="8"/>
                  </a:lnTo>
                  <a:lnTo>
                    <a:pt x="2722" y="4"/>
                  </a:lnTo>
                  <a:lnTo>
                    <a:pt x="2725" y="2"/>
                  </a:lnTo>
                  <a:lnTo>
                    <a:pt x="2728" y="4"/>
                  </a:lnTo>
                  <a:lnTo>
                    <a:pt x="2731" y="7"/>
                  </a:lnTo>
                  <a:lnTo>
                    <a:pt x="2735" y="8"/>
                  </a:lnTo>
                  <a:lnTo>
                    <a:pt x="2737" y="8"/>
                  </a:lnTo>
                  <a:lnTo>
                    <a:pt x="2741" y="8"/>
                  </a:lnTo>
                  <a:lnTo>
                    <a:pt x="2744" y="8"/>
                  </a:lnTo>
                  <a:lnTo>
                    <a:pt x="2748" y="8"/>
                  </a:lnTo>
                  <a:lnTo>
                    <a:pt x="2751" y="8"/>
                  </a:lnTo>
                  <a:lnTo>
                    <a:pt x="2753" y="8"/>
                  </a:lnTo>
                  <a:lnTo>
                    <a:pt x="2757" y="8"/>
                  </a:lnTo>
                  <a:lnTo>
                    <a:pt x="2760" y="8"/>
                  </a:lnTo>
                  <a:lnTo>
                    <a:pt x="2764" y="8"/>
                  </a:lnTo>
                  <a:lnTo>
                    <a:pt x="2766" y="8"/>
                  </a:lnTo>
                  <a:lnTo>
                    <a:pt x="2770" y="8"/>
                  </a:lnTo>
                  <a:lnTo>
                    <a:pt x="2773" y="8"/>
                  </a:lnTo>
                  <a:lnTo>
                    <a:pt x="2776" y="9"/>
                  </a:lnTo>
                  <a:lnTo>
                    <a:pt x="2779" y="8"/>
                  </a:lnTo>
                  <a:lnTo>
                    <a:pt x="2782" y="9"/>
                  </a:lnTo>
                  <a:lnTo>
                    <a:pt x="2786" y="9"/>
                  </a:lnTo>
                  <a:lnTo>
                    <a:pt x="2789" y="12"/>
                  </a:lnTo>
                  <a:lnTo>
                    <a:pt x="2793" y="13"/>
                  </a:lnTo>
                  <a:lnTo>
                    <a:pt x="2795" y="17"/>
                  </a:lnTo>
                  <a:lnTo>
                    <a:pt x="2798" y="19"/>
                  </a:lnTo>
                  <a:lnTo>
                    <a:pt x="2802" y="24"/>
                  </a:lnTo>
                  <a:lnTo>
                    <a:pt x="2805" y="30"/>
                  </a:lnTo>
                  <a:lnTo>
                    <a:pt x="2808" y="28"/>
                  </a:lnTo>
                  <a:lnTo>
                    <a:pt x="2811" y="28"/>
                  </a:lnTo>
                  <a:lnTo>
                    <a:pt x="2814" y="27"/>
                  </a:lnTo>
                  <a:lnTo>
                    <a:pt x="2818" y="23"/>
                  </a:lnTo>
                  <a:lnTo>
                    <a:pt x="2820" y="20"/>
                  </a:lnTo>
                  <a:lnTo>
                    <a:pt x="2824" y="25"/>
                  </a:lnTo>
                  <a:lnTo>
                    <a:pt x="2827" y="28"/>
                  </a:lnTo>
                  <a:lnTo>
                    <a:pt x="2831" y="31"/>
                  </a:lnTo>
                  <a:lnTo>
                    <a:pt x="2834" y="34"/>
                  </a:lnTo>
                  <a:lnTo>
                    <a:pt x="2836" y="34"/>
                  </a:lnTo>
                  <a:lnTo>
                    <a:pt x="2840" y="32"/>
                  </a:lnTo>
                  <a:lnTo>
                    <a:pt x="2843" y="30"/>
                  </a:lnTo>
                  <a:lnTo>
                    <a:pt x="2847" y="30"/>
                  </a:lnTo>
                  <a:lnTo>
                    <a:pt x="2849" y="30"/>
                  </a:lnTo>
                  <a:lnTo>
                    <a:pt x="2852" y="30"/>
                  </a:lnTo>
                  <a:lnTo>
                    <a:pt x="2856" y="30"/>
                  </a:lnTo>
                  <a:lnTo>
                    <a:pt x="2859" y="31"/>
                  </a:lnTo>
                  <a:lnTo>
                    <a:pt x="2862" y="34"/>
                  </a:lnTo>
                  <a:lnTo>
                    <a:pt x="2865" y="38"/>
                  </a:lnTo>
                  <a:lnTo>
                    <a:pt x="2869" y="39"/>
                  </a:lnTo>
                  <a:lnTo>
                    <a:pt x="2872" y="39"/>
                  </a:lnTo>
                  <a:lnTo>
                    <a:pt x="2876" y="39"/>
                  </a:lnTo>
                  <a:lnTo>
                    <a:pt x="2878" y="40"/>
                  </a:lnTo>
                  <a:lnTo>
                    <a:pt x="2881" y="40"/>
                  </a:lnTo>
                  <a:lnTo>
                    <a:pt x="2885" y="40"/>
                  </a:lnTo>
                  <a:lnTo>
                    <a:pt x="2888" y="40"/>
                  </a:lnTo>
                  <a:lnTo>
                    <a:pt x="2890" y="40"/>
                  </a:lnTo>
                  <a:lnTo>
                    <a:pt x="2894" y="40"/>
                  </a:lnTo>
                  <a:lnTo>
                    <a:pt x="2897" y="38"/>
                  </a:lnTo>
                  <a:lnTo>
                    <a:pt x="2901" y="34"/>
                  </a:lnTo>
                  <a:lnTo>
                    <a:pt x="2903" y="32"/>
                  </a:lnTo>
                  <a:lnTo>
                    <a:pt x="2907" y="30"/>
                  </a:lnTo>
                  <a:lnTo>
                    <a:pt x="2910" y="31"/>
                  </a:lnTo>
                  <a:lnTo>
                    <a:pt x="2914" y="31"/>
                  </a:lnTo>
                  <a:lnTo>
                    <a:pt x="2917" y="31"/>
                  </a:lnTo>
                  <a:lnTo>
                    <a:pt x="2919" y="31"/>
                  </a:lnTo>
                  <a:lnTo>
                    <a:pt x="2923" y="31"/>
                  </a:lnTo>
                  <a:lnTo>
                    <a:pt x="2926" y="30"/>
                  </a:lnTo>
                  <a:lnTo>
                    <a:pt x="2930" y="30"/>
                  </a:lnTo>
                  <a:lnTo>
                    <a:pt x="2932" y="30"/>
                  </a:lnTo>
                  <a:lnTo>
                    <a:pt x="2935" y="30"/>
                  </a:lnTo>
                  <a:lnTo>
                    <a:pt x="2939" y="30"/>
                  </a:lnTo>
                  <a:lnTo>
                    <a:pt x="2942" y="31"/>
                  </a:lnTo>
                  <a:lnTo>
                    <a:pt x="2945" y="32"/>
                  </a:lnTo>
                  <a:lnTo>
                    <a:pt x="2948" y="32"/>
                  </a:lnTo>
                  <a:lnTo>
                    <a:pt x="2952" y="32"/>
                  </a:lnTo>
                  <a:lnTo>
                    <a:pt x="2955" y="32"/>
                  </a:lnTo>
                  <a:lnTo>
                    <a:pt x="2958" y="31"/>
                  </a:lnTo>
                  <a:lnTo>
                    <a:pt x="2961" y="27"/>
                  </a:lnTo>
                  <a:lnTo>
                    <a:pt x="2964" y="24"/>
                  </a:lnTo>
                  <a:lnTo>
                    <a:pt x="2968" y="22"/>
                  </a:lnTo>
                  <a:lnTo>
                    <a:pt x="2971" y="23"/>
                  </a:lnTo>
                  <a:lnTo>
                    <a:pt x="2973" y="23"/>
                  </a:lnTo>
                  <a:lnTo>
                    <a:pt x="2977" y="23"/>
                  </a:lnTo>
                  <a:lnTo>
                    <a:pt x="2980" y="18"/>
                  </a:lnTo>
                  <a:lnTo>
                    <a:pt x="2984" y="13"/>
                  </a:lnTo>
                  <a:lnTo>
                    <a:pt x="2986" y="16"/>
                  </a:lnTo>
                  <a:lnTo>
                    <a:pt x="2990" y="16"/>
                  </a:lnTo>
                  <a:lnTo>
                    <a:pt x="2993" y="22"/>
                  </a:lnTo>
                  <a:lnTo>
                    <a:pt x="2996" y="24"/>
                  </a:lnTo>
                  <a:lnTo>
                    <a:pt x="3000" y="23"/>
                  </a:lnTo>
                  <a:lnTo>
                    <a:pt x="3002" y="22"/>
                  </a:lnTo>
                  <a:lnTo>
                    <a:pt x="3006" y="16"/>
                  </a:lnTo>
                  <a:lnTo>
                    <a:pt x="3009" y="13"/>
                  </a:lnTo>
                  <a:lnTo>
                    <a:pt x="3013" y="13"/>
                  </a:lnTo>
                  <a:lnTo>
                    <a:pt x="3015" y="13"/>
                  </a:lnTo>
                  <a:lnTo>
                    <a:pt x="3018" y="13"/>
                  </a:lnTo>
                  <a:lnTo>
                    <a:pt x="3022" y="13"/>
                  </a:lnTo>
                  <a:lnTo>
                    <a:pt x="3025" y="19"/>
                  </a:lnTo>
                  <a:lnTo>
                    <a:pt x="3028" y="19"/>
                  </a:lnTo>
                  <a:lnTo>
                    <a:pt x="3031" y="15"/>
                  </a:lnTo>
                  <a:lnTo>
                    <a:pt x="3034" y="16"/>
                  </a:lnTo>
                  <a:lnTo>
                    <a:pt x="3038" y="13"/>
                  </a:lnTo>
                  <a:lnTo>
                    <a:pt x="3041" y="15"/>
                  </a:lnTo>
                  <a:lnTo>
                    <a:pt x="3044" y="13"/>
                  </a:lnTo>
                  <a:lnTo>
                    <a:pt x="3047" y="15"/>
                  </a:lnTo>
                  <a:lnTo>
                    <a:pt x="3051" y="12"/>
                  </a:lnTo>
                  <a:lnTo>
                    <a:pt x="3054" y="13"/>
                  </a:lnTo>
                  <a:lnTo>
                    <a:pt x="3056" y="15"/>
                  </a:lnTo>
                  <a:lnTo>
                    <a:pt x="3060" y="15"/>
                  </a:lnTo>
                  <a:lnTo>
                    <a:pt x="3063" y="15"/>
                  </a:lnTo>
                  <a:lnTo>
                    <a:pt x="3067" y="15"/>
                  </a:lnTo>
                  <a:lnTo>
                    <a:pt x="3069" y="15"/>
                  </a:lnTo>
                  <a:lnTo>
                    <a:pt x="3073" y="15"/>
                  </a:lnTo>
                  <a:lnTo>
                    <a:pt x="3076" y="15"/>
                  </a:lnTo>
                  <a:lnTo>
                    <a:pt x="3079" y="13"/>
                  </a:lnTo>
                  <a:lnTo>
                    <a:pt x="3083" y="15"/>
                  </a:lnTo>
                  <a:lnTo>
                    <a:pt x="3085" y="16"/>
                  </a:lnTo>
                  <a:lnTo>
                    <a:pt x="3089" y="15"/>
                  </a:lnTo>
                  <a:lnTo>
                    <a:pt x="3092" y="15"/>
                  </a:lnTo>
                  <a:lnTo>
                    <a:pt x="3096" y="16"/>
                  </a:lnTo>
                  <a:lnTo>
                    <a:pt x="3098" y="20"/>
                  </a:lnTo>
                  <a:lnTo>
                    <a:pt x="3101" y="24"/>
                  </a:lnTo>
                  <a:lnTo>
                    <a:pt x="3105" y="23"/>
                  </a:lnTo>
                  <a:lnTo>
                    <a:pt x="3108" y="26"/>
                  </a:lnTo>
                  <a:lnTo>
                    <a:pt x="3111" y="25"/>
                  </a:lnTo>
                  <a:lnTo>
                    <a:pt x="3114" y="22"/>
                  </a:lnTo>
                  <a:lnTo>
                    <a:pt x="3117" y="15"/>
                  </a:lnTo>
                  <a:lnTo>
                    <a:pt x="3121" y="17"/>
                  </a:lnTo>
                  <a:lnTo>
                    <a:pt x="3124" y="16"/>
                  </a:lnTo>
                  <a:lnTo>
                    <a:pt x="3127" y="17"/>
                  </a:lnTo>
                  <a:lnTo>
                    <a:pt x="3130" y="17"/>
                  </a:lnTo>
                  <a:lnTo>
                    <a:pt x="3134" y="17"/>
                  </a:lnTo>
                  <a:lnTo>
                    <a:pt x="3137" y="18"/>
                  </a:lnTo>
                  <a:lnTo>
                    <a:pt x="3139" y="19"/>
                  </a:lnTo>
                  <a:lnTo>
                    <a:pt x="3143" y="20"/>
                  </a:lnTo>
                  <a:lnTo>
                    <a:pt x="3146" y="22"/>
                  </a:lnTo>
                  <a:lnTo>
                    <a:pt x="3150" y="22"/>
                  </a:lnTo>
                  <a:lnTo>
                    <a:pt x="3152" y="22"/>
                  </a:lnTo>
                  <a:lnTo>
                    <a:pt x="3155" y="22"/>
                  </a:lnTo>
                  <a:lnTo>
                    <a:pt x="3159" y="20"/>
                  </a:lnTo>
                  <a:lnTo>
                    <a:pt x="3162" y="24"/>
                  </a:lnTo>
                  <a:lnTo>
                    <a:pt x="3166" y="26"/>
                  </a:lnTo>
                  <a:lnTo>
                    <a:pt x="3168" y="27"/>
                  </a:lnTo>
                  <a:lnTo>
                    <a:pt x="3172" y="27"/>
                  </a:lnTo>
                  <a:lnTo>
                    <a:pt x="3175" y="27"/>
                  </a:lnTo>
                  <a:lnTo>
                    <a:pt x="3179" y="27"/>
                  </a:lnTo>
                  <a:lnTo>
                    <a:pt x="3181" y="27"/>
                  </a:lnTo>
                  <a:lnTo>
                    <a:pt x="3184" y="27"/>
                  </a:lnTo>
                  <a:lnTo>
                    <a:pt x="3188" y="27"/>
                  </a:lnTo>
                  <a:lnTo>
                    <a:pt x="3191" y="27"/>
                  </a:lnTo>
                  <a:lnTo>
                    <a:pt x="3193" y="28"/>
                  </a:lnTo>
                  <a:lnTo>
                    <a:pt x="3197" y="28"/>
                  </a:lnTo>
                  <a:lnTo>
                    <a:pt x="3200" y="28"/>
                  </a:lnTo>
                  <a:lnTo>
                    <a:pt x="3204" y="28"/>
                  </a:lnTo>
                  <a:lnTo>
                    <a:pt x="3207" y="28"/>
                  </a:lnTo>
                  <a:lnTo>
                    <a:pt x="3210" y="28"/>
                  </a:lnTo>
                  <a:lnTo>
                    <a:pt x="3213" y="28"/>
                  </a:lnTo>
                  <a:lnTo>
                    <a:pt x="3217" y="28"/>
                  </a:lnTo>
                  <a:lnTo>
                    <a:pt x="3220" y="28"/>
                  </a:lnTo>
                  <a:lnTo>
                    <a:pt x="3222" y="28"/>
                  </a:lnTo>
                  <a:lnTo>
                    <a:pt x="3226" y="28"/>
                  </a:lnTo>
                  <a:lnTo>
                    <a:pt x="3229" y="26"/>
                  </a:lnTo>
                  <a:lnTo>
                    <a:pt x="3233" y="24"/>
                  </a:lnTo>
                  <a:lnTo>
                    <a:pt x="3235" y="19"/>
                  </a:lnTo>
                  <a:lnTo>
                    <a:pt x="3238" y="19"/>
                  </a:lnTo>
                  <a:lnTo>
                    <a:pt x="3242" y="22"/>
                  </a:lnTo>
                  <a:lnTo>
                    <a:pt x="3245" y="20"/>
                  </a:lnTo>
                  <a:lnTo>
                    <a:pt x="3249" y="23"/>
                  </a:lnTo>
                  <a:lnTo>
                    <a:pt x="3251" y="19"/>
                  </a:lnTo>
                  <a:lnTo>
                    <a:pt x="3255" y="22"/>
                  </a:lnTo>
                  <a:lnTo>
                    <a:pt x="3258" y="22"/>
                  </a:lnTo>
                  <a:lnTo>
                    <a:pt x="3261" y="23"/>
                  </a:lnTo>
                  <a:lnTo>
                    <a:pt x="3264" y="22"/>
                  </a:lnTo>
                  <a:lnTo>
                    <a:pt x="3267" y="19"/>
                  </a:lnTo>
                  <a:lnTo>
                    <a:pt x="3271" y="20"/>
                  </a:lnTo>
                  <a:lnTo>
                    <a:pt x="3274" y="20"/>
                  </a:lnTo>
                  <a:lnTo>
                    <a:pt x="3276" y="20"/>
                  </a:lnTo>
                  <a:lnTo>
                    <a:pt x="3280" y="20"/>
                  </a:lnTo>
                  <a:lnTo>
                    <a:pt x="3283" y="20"/>
                  </a:lnTo>
                  <a:lnTo>
                    <a:pt x="3287" y="20"/>
                  </a:lnTo>
                  <a:lnTo>
                    <a:pt x="3290" y="20"/>
                  </a:lnTo>
                  <a:lnTo>
                    <a:pt x="3293" y="22"/>
                  </a:lnTo>
                  <a:lnTo>
                    <a:pt x="3296" y="22"/>
                  </a:lnTo>
                  <a:lnTo>
                    <a:pt x="3299" y="22"/>
                  </a:lnTo>
                  <a:lnTo>
                    <a:pt x="3303" y="22"/>
                  </a:lnTo>
                  <a:lnTo>
                    <a:pt x="3305" y="20"/>
                  </a:lnTo>
                  <a:lnTo>
                    <a:pt x="3309" y="16"/>
                  </a:lnTo>
                  <a:lnTo>
                    <a:pt x="3312" y="11"/>
                  </a:lnTo>
                  <a:lnTo>
                    <a:pt x="3316" y="12"/>
                  </a:lnTo>
                  <a:lnTo>
                    <a:pt x="3318" y="16"/>
                  </a:lnTo>
                  <a:lnTo>
                    <a:pt x="3321" y="23"/>
                  </a:lnTo>
                  <a:lnTo>
                    <a:pt x="3325" y="23"/>
                  </a:lnTo>
                  <a:lnTo>
                    <a:pt x="3328" y="24"/>
                  </a:lnTo>
                  <a:lnTo>
                    <a:pt x="3332" y="27"/>
                  </a:lnTo>
                  <a:lnTo>
                    <a:pt x="3334" y="27"/>
                  </a:lnTo>
                  <a:lnTo>
                    <a:pt x="3337" y="27"/>
                  </a:lnTo>
                  <a:lnTo>
                    <a:pt x="3341" y="24"/>
                  </a:lnTo>
                  <a:lnTo>
                    <a:pt x="3344" y="20"/>
                  </a:lnTo>
                  <a:lnTo>
                    <a:pt x="3347" y="20"/>
                  </a:lnTo>
                  <a:lnTo>
                    <a:pt x="3350" y="23"/>
                  </a:lnTo>
                  <a:lnTo>
                    <a:pt x="3354" y="25"/>
                  </a:lnTo>
                  <a:lnTo>
                    <a:pt x="3357" y="26"/>
                  </a:lnTo>
                  <a:lnTo>
                    <a:pt x="3359" y="27"/>
                  </a:lnTo>
                  <a:lnTo>
                    <a:pt x="3363" y="28"/>
                  </a:lnTo>
                  <a:lnTo>
                    <a:pt x="3366" y="28"/>
                  </a:lnTo>
                  <a:lnTo>
                    <a:pt x="3370" y="28"/>
                  </a:lnTo>
                  <a:lnTo>
                    <a:pt x="3373" y="28"/>
                  </a:lnTo>
                  <a:lnTo>
                    <a:pt x="3376" y="30"/>
                  </a:lnTo>
                  <a:lnTo>
                    <a:pt x="3379" y="30"/>
                  </a:lnTo>
                  <a:lnTo>
                    <a:pt x="3382" y="28"/>
                  </a:lnTo>
                  <a:lnTo>
                    <a:pt x="3386" y="27"/>
                  </a:lnTo>
                  <a:lnTo>
                    <a:pt x="3388" y="30"/>
                  </a:lnTo>
                  <a:lnTo>
                    <a:pt x="3392" y="28"/>
                  </a:lnTo>
                  <a:lnTo>
                    <a:pt x="3395" y="30"/>
                  </a:lnTo>
                  <a:lnTo>
                    <a:pt x="3399" y="30"/>
                  </a:lnTo>
                  <a:lnTo>
                    <a:pt x="3401" y="26"/>
                  </a:lnTo>
                  <a:lnTo>
                    <a:pt x="3404" y="26"/>
                  </a:lnTo>
                  <a:lnTo>
                    <a:pt x="3408" y="25"/>
                  </a:lnTo>
                  <a:lnTo>
                    <a:pt x="3411" y="26"/>
                  </a:lnTo>
                  <a:lnTo>
                    <a:pt x="3415" y="26"/>
                  </a:lnTo>
                  <a:lnTo>
                    <a:pt x="3417" y="26"/>
                  </a:lnTo>
                  <a:lnTo>
                    <a:pt x="3420" y="26"/>
                  </a:lnTo>
                  <a:lnTo>
                    <a:pt x="3424" y="26"/>
                  </a:lnTo>
                  <a:lnTo>
                    <a:pt x="3427" y="25"/>
                  </a:lnTo>
                  <a:lnTo>
                    <a:pt x="3430" y="25"/>
                  </a:lnTo>
                  <a:lnTo>
                    <a:pt x="3433" y="27"/>
                  </a:lnTo>
                  <a:lnTo>
                    <a:pt x="3437" y="26"/>
                  </a:lnTo>
                  <a:lnTo>
                    <a:pt x="3440" y="27"/>
                  </a:lnTo>
                  <a:lnTo>
                    <a:pt x="3442" y="27"/>
                  </a:lnTo>
                  <a:lnTo>
                    <a:pt x="3446" y="27"/>
                  </a:lnTo>
                  <a:lnTo>
                    <a:pt x="3449" y="27"/>
                  </a:lnTo>
                  <a:lnTo>
                    <a:pt x="3453" y="27"/>
                  </a:lnTo>
                  <a:lnTo>
                    <a:pt x="3456" y="26"/>
                  </a:lnTo>
                  <a:lnTo>
                    <a:pt x="3458" y="25"/>
                  </a:lnTo>
                  <a:lnTo>
                    <a:pt x="3462" y="22"/>
                  </a:lnTo>
                  <a:lnTo>
                    <a:pt x="3465" y="18"/>
                  </a:lnTo>
                  <a:lnTo>
                    <a:pt x="3469" y="18"/>
                  </a:lnTo>
                  <a:lnTo>
                    <a:pt x="3471" y="19"/>
                  </a:lnTo>
                  <a:lnTo>
                    <a:pt x="3475" y="19"/>
                  </a:lnTo>
                  <a:lnTo>
                    <a:pt x="3478" y="20"/>
                  </a:lnTo>
                  <a:lnTo>
                    <a:pt x="3482" y="22"/>
                  </a:lnTo>
                  <a:lnTo>
                    <a:pt x="3484" y="26"/>
                  </a:lnTo>
                  <a:lnTo>
                    <a:pt x="3487" y="26"/>
                  </a:lnTo>
                  <a:lnTo>
                    <a:pt x="3491" y="20"/>
                  </a:lnTo>
                  <a:lnTo>
                    <a:pt x="3494" y="20"/>
                  </a:lnTo>
                  <a:lnTo>
                    <a:pt x="3498" y="19"/>
                  </a:lnTo>
                  <a:lnTo>
                    <a:pt x="3500" y="20"/>
                  </a:lnTo>
                  <a:lnTo>
                    <a:pt x="3503" y="20"/>
                  </a:lnTo>
                  <a:lnTo>
                    <a:pt x="3507" y="20"/>
                  </a:lnTo>
                  <a:lnTo>
                    <a:pt x="3510" y="20"/>
                  </a:lnTo>
                  <a:lnTo>
                    <a:pt x="3513" y="20"/>
                  </a:lnTo>
                  <a:lnTo>
                    <a:pt x="3516" y="20"/>
                  </a:lnTo>
                  <a:lnTo>
                    <a:pt x="3520" y="22"/>
                  </a:lnTo>
                  <a:lnTo>
                    <a:pt x="3523" y="22"/>
                  </a:lnTo>
                  <a:lnTo>
                    <a:pt x="3525" y="22"/>
                  </a:lnTo>
                  <a:lnTo>
                    <a:pt x="3529" y="22"/>
                  </a:lnTo>
                  <a:lnTo>
                    <a:pt x="3532" y="18"/>
                  </a:lnTo>
                  <a:lnTo>
                    <a:pt x="3536" y="18"/>
                  </a:lnTo>
                  <a:lnTo>
                    <a:pt x="3539" y="23"/>
                  </a:lnTo>
                  <a:lnTo>
                    <a:pt x="3541" y="23"/>
                  </a:lnTo>
                  <a:lnTo>
                    <a:pt x="3545" y="23"/>
                  </a:lnTo>
                  <a:lnTo>
                    <a:pt x="3548" y="23"/>
                  </a:lnTo>
                  <a:lnTo>
                    <a:pt x="3552" y="23"/>
                  </a:lnTo>
                  <a:lnTo>
                    <a:pt x="3554" y="23"/>
                  </a:lnTo>
                  <a:lnTo>
                    <a:pt x="3558" y="23"/>
                  </a:lnTo>
                  <a:lnTo>
                    <a:pt x="3561" y="24"/>
                  </a:lnTo>
                  <a:lnTo>
                    <a:pt x="3564" y="24"/>
                  </a:lnTo>
                  <a:lnTo>
                    <a:pt x="3567" y="24"/>
                  </a:lnTo>
                  <a:lnTo>
                    <a:pt x="3570" y="24"/>
                  </a:lnTo>
                  <a:lnTo>
                    <a:pt x="3574" y="24"/>
                  </a:lnTo>
                  <a:lnTo>
                    <a:pt x="3577" y="24"/>
                  </a:lnTo>
                  <a:lnTo>
                    <a:pt x="3581" y="22"/>
                  </a:lnTo>
                  <a:lnTo>
                    <a:pt x="3583" y="15"/>
                  </a:lnTo>
                  <a:lnTo>
                    <a:pt x="3586" y="15"/>
                  </a:lnTo>
                  <a:lnTo>
                    <a:pt x="3590" y="16"/>
                  </a:lnTo>
                  <a:lnTo>
                    <a:pt x="3593" y="16"/>
                  </a:lnTo>
                  <a:lnTo>
                    <a:pt x="3596" y="18"/>
                  </a:lnTo>
                  <a:lnTo>
                    <a:pt x="3599" y="26"/>
                  </a:lnTo>
                  <a:lnTo>
                    <a:pt x="3602" y="25"/>
                  </a:lnTo>
                  <a:lnTo>
                    <a:pt x="3606" y="26"/>
                  </a:lnTo>
                  <a:lnTo>
                    <a:pt x="3608" y="26"/>
                  </a:lnTo>
                  <a:lnTo>
                    <a:pt x="3612" y="26"/>
                  </a:lnTo>
                  <a:lnTo>
                    <a:pt x="3615" y="26"/>
                  </a:lnTo>
                  <a:lnTo>
                    <a:pt x="3619" y="26"/>
                  </a:lnTo>
                  <a:lnTo>
                    <a:pt x="3622" y="26"/>
                  </a:lnTo>
                  <a:lnTo>
                    <a:pt x="3624" y="25"/>
                  </a:lnTo>
                  <a:lnTo>
                    <a:pt x="3628" y="18"/>
                  </a:lnTo>
                  <a:lnTo>
                    <a:pt x="3631" y="17"/>
                  </a:lnTo>
                  <a:lnTo>
                    <a:pt x="3635" y="18"/>
                  </a:lnTo>
                  <a:lnTo>
                    <a:pt x="3637" y="23"/>
                  </a:lnTo>
                  <a:lnTo>
                    <a:pt x="3641" y="24"/>
                  </a:lnTo>
                  <a:lnTo>
                    <a:pt x="3644" y="22"/>
                  </a:lnTo>
                  <a:lnTo>
                    <a:pt x="3647" y="23"/>
                  </a:lnTo>
                  <a:lnTo>
                    <a:pt x="3650" y="20"/>
                  </a:lnTo>
                  <a:lnTo>
                    <a:pt x="3653" y="18"/>
                  </a:lnTo>
                  <a:lnTo>
                    <a:pt x="3657" y="19"/>
                  </a:lnTo>
                  <a:lnTo>
                    <a:pt x="3660" y="19"/>
                  </a:lnTo>
                  <a:lnTo>
                    <a:pt x="3664" y="19"/>
                  </a:lnTo>
                  <a:lnTo>
                    <a:pt x="3666" y="19"/>
                  </a:lnTo>
                  <a:lnTo>
                    <a:pt x="3669" y="19"/>
                  </a:lnTo>
                  <a:lnTo>
                    <a:pt x="3673" y="19"/>
                  </a:lnTo>
                  <a:lnTo>
                    <a:pt x="3676" y="20"/>
                  </a:lnTo>
                  <a:lnTo>
                    <a:pt x="3679" y="20"/>
                  </a:lnTo>
                  <a:lnTo>
                    <a:pt x="3682" y="20"/>
                  </a:lnTo>
                  <a:lnTo>
                    <a:pt x="3685" y="20"/>
                  </a:lnTo>
                  <a:lnTo>
                    <a:pt x="3689" y="20"/>
                  </a:lnTo>
                  <a:lnTo>
                    <a:pt x="3691" y="20"/>
                  </a:lnTo>
                  <a:lnTo>
                    <a:pt x="3695" y="22"/>
                  </a:lnTo>
                  <a:lnTo>
                    <a:pt x="3698" y="22"/>
                  </a:lnTo>
                  <a:lnTo>
                    <a:pt x="3702" y="22"/>
                  </a:lnTo>
                  <a:lnTo>
                    <a:pt x="3705" y="22"/>
                  </a:lnTo>
                  <a:lnTo>
                    <a:pt x="3707" y="22"/>
                  </a:lnTo>
                  <a:lnTo>
                    <a:pt x="3711" y="22"/>
                  </a:lnTo>
                  <a:lnTo>
                    <a:pt x="3714" y="23"/>
                  </a:lnTo>
                  <a:lnTo>
                    <a:pt x="3718" y="22"/>
                  </a:lnTo>
                  <a:lnTo>
                    <a:pt x="3720" y="19"/>
                  </a:lnTo>
                  <a:lnTo>
                    <a:pt x="3723" y="13"/>
                  </a:lnTo>
                  <a:lnTo>
                    <a:pt x="3727" y="13"/>
                  </a:lnTo>
                  <a:lnTo>
                    <a:pt x="3730" y="15"/>
                  </a:lnTo>
                  <a:lnTo>
                    <a:pt x="3733" y="15"/>
                  </a:lnTo>
                  <a:lnTo>
                    <a:pt x="3736" y="22"/>
                  </a:lnTo>
                  <a:lnTo>
                    <a:pt x="3740" y="22"/>
                  </a:lnTo>
                  <a:lnTo>
                    <a:pt x="3743" y="19"/>
                  </a:lnTo>
                  <a:lnTo>
                    <a:pt x="3746" y="22"/>
                  </a:lnTo>
                  <a:lnTo>
                    <a:pt x="3749" y="23"/>
                  </a:lnTo>
                  <a:lnTo>
                    <a:pt x="3752" y="25"/>
                  </a:lnTo>
                  <a:lnTo>
                    <a:pt x="3756" y="24"/>
                  </a:lnTo>
                  <a:lnTo>
                    <a:pt x="3759" y="25"/>
                  </a:lnTo>
                  <a:lnTo>
                    <a:pt x="3761" y="26"/>
                  </a:lnTo>
                  <a:lnTo>
                    <a:pt x="3765" y="25"/>
                  </a:lnTo>
                  <a:lnTo>
                    <a:pt x="3768" y="25"/>
                  </a:lnTo>
                  <a:lnTo>
                    <a:pt x="3772" y="25"/>
                  </a:lnTo>
                  <a:lnTo>
                    <a:pt x="3774" y="25"/>
                  </a:lnTo>
                  <a:lnTo>
                    <a:pt x="3778" y="25"/>
                  </a:lnTo>
                  <a:lnTo>
                    <a:pt x="3781" y="25"/>
                  </a:lnTo>
                  <a:lnTo>
                    <a:pt x="3785" y="25"/>
                  </a:lnTo>
                  <a:lnTo>
                    <a:pt x="3788" y="26"/>
                  </a:lnTo>
                  <a:lnTo>
                    <a:pt x="3790" y="28"/>
                  </a:lnTo>
                  <a:lnTo>
                    <a:pt x="3794" y="30"/>
                  </a:lnTo>
                  <a:lnTo>
                    <a:pt x="3797" y="28"/>
                  </a:lnTo>
                  <a:lnTo>
                    <a:pt x="3801" y="28"/>
                  </a:lnTo>
                  <a:lnTo>
                    <a:pt x="3803" y="27"/>
                  </a:lnTo>
                  <a:lnTo>
                    <a:pt x="3806" y="26"/>
                  </a:lnTo>
                  <a:lnTo>
                    <a:pt x="3810" y="27"/>
                  </a:lnTo>
                  <a:lnTo>
                    <a:pt x="3813" y="27"/>
                  </a:lnTo>
                  <a:lnTo>
                    <a:pt x="3816" y="30"/>
                  </a:lnTo>
                  <a:lnTo>
                    <a:pt x="3819" y="31"/>
                  </a:lnTo>
                  <a:lnTo>
                    <a:pt x="3823" y="34"/>
                  </a:lnTo>
                  <a:lnTo>
                    <a:pt x="3826" y="38"/>
                  </a:lnTo>
                  <a:lnTo>
                    <a:pt x="3829" y="35"/>
                  </a:lnTo>
                  <a:lnTo>
                    <a:pt x="3832" y="34"/>
                  </a:lnTo>
                  <a:lnTo>
                    <a:pt x="3835" y="32"/>
                  </a:lnTo>
                  <a:lnTo>
                    <a:pt x="3839" y="32"/>
                  </a:lnTo>
                  <a:lnTo>
                    <a:pt x="3842" y="28"/>
                  </a:lnTo>
                  <a:lnTo>
                    <a:pt x="3844" y="28"/>
                  </a:lnTo>
                  <a:lnTo>
                    <a:pt x="3848" y="28"/>
                  </a:lnTo>
                  <a:lnTo>
                    <a:pt x="3851" y="28"/>
                  </a:lnTo>
                  <a:lnTo>
                    <a:pt x="3855" y="28"/>
                  </a:lnTo>
                  <a:lnTo>
                    <a:pt x="3857" y="28"/>
                  </a:lnTo>
                  <a:lnTo>
                    <a:pt x="3861" y="25"/>
                  </a:lnTo>
                  <a:lnTo>
                    <a:pt x="3864" y="19"/>
                  </a:lnTo>
                  <a:lnTo>
                    <a:pt x="3867" y="19"/>
                  </a:lnTo>
                  <a:lnTo>
                    <a:pt x="3871" y="19"/>
                  </a:lnTo>
                  <a:lnTo>
                    <a:pt x="3873" y="19"/>
                  </a:lnTo>
                  <a:lnTo>
                    <a:pt x="3877" y="20"/>
                  </a:lnTo>
                  <a:lnTo>
                    <a:pt x="3880" y="20"/>
                  </a:lnTo>
                  <a:lnTo>
                    <a:pt x="3884" y="20"/>
                  </a:lnTo>
                  <a:lnTo>
                    <a:pt x="3886" y="20"/>
                  </a:lnTo>
                  <a:lnTo>
                    <a:pt x="3889" y="20"/>
                  </a:lnTo>
                  <a:lnTo>
                    <a:pt x="3893" y="20"/>
                  </a:lnTo>
                  <a:lnTo>
                    <a:pt x="3896" y="20"/>
                  </a:lnTo>
                  <a:lnTo>
                    <a:pt x="3899" y="20"/>
                  </a:lnTo>
                  <a:lnTo>
                    <a:pt x="3902" y="19"/>
                  </a:lnTo>
                  <a:lnTo>
                    <a:pt x="3905" y="18"/>
                  </a:lnTo>
                  <a:lnTo>
                    <a:pt x="3909" y="17"/>
                  </a:lnTo>
                  <a:lnTo>
                    <a:pt x="3912" y="16"/>
                  </a:lnTo>
                  <a:lnTo>
                    <a:pt x="3915" y="16"/>
                  </a:lnTo>
                  <a:lnTo>
                    <a:pt x="3918" y="15"/>
                  </a:lnTo>
                  <a:lnTo>
                    <a:pt x="3922" y="13"/>
                  </a:lnTo>
                  <a:lnTo>
                    <a:pt x="3925" y="13"/>
                  </a:lnTo>
                  <a:lnTo>
                    <a:pt x="3927" y="18"/>
                  </a:lnTo>
                  <a:lnTo>
                    <a:pt x="3931" y="15"/>
                  </a:lnTo>
                  <a:lnTo>
                    <a:pt x="3934" y="13"/>
                  </a:lnTo>
                  <a:lnTo>
                    <a:pt x="3938" y="13"/>
                  </a:lnTo>
                  <a:lnTo>
                    <a:pt x="3940" y="13"/>
                  </a:lnTo>
                  <a:lnTo>
                    <a:pt x="3944" y="19"/>
                  </a:lnTo>
                  <a:lnTo>
                    <a:pt x="3947" y="23"/>
                  </a:lnTo>
                  <a:lnTo>
                    <a:pt x="3950" y="17"/>
                  </a:lnTo>
                  <a:lnTo>
                    <a:pt x="3954" y="13"/>
                  </a:lnTo>
                  <a:lnTo>
                    <a:pt x="3956" y="13"/>
                  </a:lnTo>
                  <a:lnTo>
                    <a:pt x="3960" y="13"/>
                  </a:lnTo>
                  <a:lnTo>
                    <a:pt x="3963" y="17"/>
                  </a:lnTo>
                  <a:lnTo>
                    <a:pt x="3967" y="22"/>
                  </a:lnTo>
                  <a:lnTo>
                    <a:pt x="3969" y="24"/>
                  </a:lnTo>
                  <a:lnTo>
                    <a:pt x="3972" y="24"/>
                  </a:lnTo>
                  <a:lnTo>
                    <a:pt x="3976" y="22"/>
                  </a:lnTo>
                  <a:lnTo>
                    <a:pt x="3979" y="19"/>
                  </a:lnTo>
                  <a:lnTo>
                    <a:pt x="3982" y="23"/>
                  </a:lnTo>
                  <a:lnTo>
                    <a:pt x="3985" y="20"/>
                  </a:lnTo>
                  <a:lnTo>
                    <a:pt x="3988" y="19"/>
                  </a:lnTo>
                  <a:lnTo>
                    <a:pt x="3992" y="22"/>
                  </a:lnTo>
                  <a:lnTo>
                    <a:pt x="3995" y="24"/>
                  </a:lnTo>
                  <a:lnTo>
                    <a:pt x="3998" y="24"/>
                  </a:lnTo>
                  <a:lnTo>
                    <a:pt x="4001" y="25"/>
                  </a:lnTo>
                  <a:lnTo>
                    <a:pt x="4005" y="26"/>
                  </a:lnTo>
                  <a:lnTo>
                    <a:pt x="4008" y="27"/>
                  </a:lnTo>
                  <a:lnTo>
                    <a:pt x="4010" y="25"/>
                  </a:lnTo>
                  <a:lnTo>
                    <a:pt x="4014" y="25"/>
                  </a:lnTo>
                  <a:lnTo>
                    <a:pt x="4017" y="25"/>
                  </a:lnTo>
                  <a:lnTo>
                    <a:pt x="4021" y="25"/>
                  </a:lnTo>
                  <a:lnTo>
                    <a:pt x="4023" y="25"/>
                  </a:lnTo>
                  <a:lnTo>
                    <a:pt x="4026" y="25"/>
                  </a:lnTo>
                  <a:lnTo>
                    <a:pt x="4030" y="25"/>
                  </a:lnTo>
                  <a:lnTo>
                    <a:pt x="4033" y="25"/>
                  </a:lnTo>
                  <a:lnTo>
                    <a:pt x="4037" y="25"/>
                  </a:lnTo>
                  <a:lnTo>
                    <a:pt x="4039" y="25"/>
                  </a:lnTo>
                  <a:lnTo>
                    <a:pt x="4043" y="27"/>
                  </a:lnTo>
                  <a:lnTo>
                    <a:pt x="4046" y="31"/>
                  </a:lnTo>
                  <a:lnTo>
                    <a:pt x="4049" y="31"/>
                  </a:lnTo>
                  <a:lnTo>
                    <a:pt x="4052" y="30"/>
                  </a:lnTo>
                  <a:lnTo>
                    <a:pt x="4055" y="25"/>
                  </a:lnTo>
                  <a:lnTo>
                    <a:pt x="4059" y="26"/>
                  </a:lnTo>
                  <a:lnTo>
                    <a:pt x="4062" y="26"/>
                  </a:lnTo>
                  <a:lnTo>
                    <a:pt x="4064" y="26"/>
                  </a:lnTo>
                  <a:lnTo>
                    <a:pt x="4068" y="26"/>
                  </a:lnTo>
                  <a:lnTo>
                    <a:pt x="4071" y="27"/>
                  </a:lnTo>
                  <a:lnTo>
                    <a:pt x="4075" y="27"/>
                  </a:lnTo>
                  <a:lnTo>
                    <a:pt x="4078" y="27"/>
                  </a:lnTo>
                  <a:lnTo>
                    <a:pt x="4081" y="26"/>
                  </a:lnTo>
                  <a:lnTo>
                    <a:pt x="4084" y="26"/>
                  </a:lnTo>
                  <a:lnTo>
                    <a:pt x="4088" y="26"/>
                  </a:lnTo>
                  <a:lnTo>
                    <a:pt x="4091" y="26"/>
                  </a:lnTo>
                  <a:lnTo>
                    <a:pt x="4093" y="25"/>
                  </a:lnTo>
                  <a:lnTo>
                    <a:pt x="4097" y="25"/>
                  </a:lnTo>
                  <a:lnTo>
                    <a:pt x="4100" y="26"/>
                  </a:lnTo>
                  <a:lnTo>
                    <a:pt x="4104" y="26"/>
                  </a:lnTo>
                  <a:lnTo>
                    <a:pt x="4106" y="23"/>
                  </a:lnTo>
                  <a:lnTo>
                    <a:pt x="4109" y="23"/>
                  </a:lnTo>
                  <a:lnTo>
                    <a:pt x="4113" y="23"/>
                  </a:lnTo>
                  <a:lnTo>
                    <a:pt x="4116" y="26"/>
                  </a:lnTo>
                  <a:lnTo>
                    <a:pt x="4120" y="25"/>
                  </a:lnTo>
                  <a:lnTo>
                    <a:pt x="4122" y="25"/>
                  </a:lnTo>
                  <a:lnTo>
                    <a:pt x="4126" y="27"/>
                  </a:lnTo>
                  <a:lnTo>
                    <a:pt x="4129" y="26"/>
                  </a:lnTo>
                  <a:lnTo>
                    <a:pt x="4132" y="27"/>
                  </a:lnTo>
                  <a:lnTo>
                    <a:pt x="4135" y="24"/>
                  </a:lnTo>
                  <a:lnTo>
                    <a:pt x="4138" y="23"/>
                  </a:lnTo>
                  <a:lnTo>
                    <a:pt x="4142" y="24"/>
                  </a:lnTo>
                  <a:lnTo>
                    <a:pt x="4145" y="24"/>
                  </a:lnTo>
                </a:path>
              </a:pathLst>
            </a:custGeom>
            <a:noFill/>
            <a:ln w="31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9" name="Freeform 15"/>
            <p:cNvSpPr>
              <a:spLocks/>
            </p:cNvSpPr>
            <p:nvPr userDrawn="1"/>
          </p:nvSpPr>
          <p:spPr bwMode="auto">
            <a:xfrm>
              <a:off x="4453" y="2989"/>
              <a:ext cx="359" cy="9"/>
            </a:xfrm>
            <a:custGeom>
              <a:avLst/>
              <a:gdLst>
                <a:gd name="T0" fmla="*/ 9 w 718"/>
                <a:gd name="T1" fmla="*/ 9 h 17"/>
                <a:gd name="T2" fmla="*/ 22 w 718"/>
                <a:gd name="T3" fmla="*/ 9 h 17"/>
                <a:gd name="T4" fmla="*/ 35 w 718"/>
                <a:gd name="T5" fmla="*/ 14 h 17"/>
                <a:gd name="T6" fmla="*/ 47 w 718"/>
                <a:gd name="T7" fmla="*/ 10 h 17"/>
                <a:gd name="T8" fmla="*/ 61 w 718"/>
                <a:gd name="T9" fmla="*/ 11 h 17"/>
                <a:gd name="T10" fmla="*/ 74 w 718"/>
                <a:gd name="T11" fmla="*/ 10 h 17"/>
                <a:gd name="T12" fmla="*/ 87 w 718"/>
                <a:gd name="T13" fmla="*/ 10 h 17"/>
                <a:gd name="T14" fmla="*/ 99 w 718"/>
                <a:gd name="T15" fmla="*/ 10 h 17"/>
                <a:gd name="T16" fmla="*/ 112 w 718"/>
                <a:gd name="T17" fmla="*/ 10 h 17"/>
                <a:gd name="T18" fmla="*/ 125 w 718"/>
                <a:gd name="T19" fmla="*/ 8 h 17"/>
                <a:gd name="T20" fmla="*/ 137 w 718"/>
                <a:gd name="T21" fmla="*/ 4 h 17"/>
                <a:gd name="T22" fmla="*/ 150 w 718"/>
                <a:gd name="T23" fmla="*/ 3 h 17"/>
                <a:gd name="T24" fmla="*/ 163 w 718"/>
                <a:gd name="T25" fmla="*/ 3 h 17"/>
                <a:gd name="T26" fmla="*/ 175 w 718"/>
                <a:gd name="T27" fmla="*/ 3 h 17"/>
                <a:gd name="T28" fmla="*/ 188 w 718"/>
                <a:gd name="T29" fmla="*/ 3 h 17"/>
                <a:gd name="T30" fmla="*/ 201 w 718"/>
                <a:gd name="T31" fmla="*/ 4 h 17"/>
                <a:gd name="T32" fmla="*/ 213 w 718"/>
                <a:gd name="T33" fmla="*/ 2 h 17"/>
                <a:gd name="T34" fmla="*/ 227 w 718"/>
                <a:gd name="T35" fmla="*/ 0 h 17"/>
                <a:gd name="T36" fmla="*/ 240 w 718"/>
                <a:gd name="T37" fmla="*/ 3 h 17"/>
                <a:gd name="T38" fmla="*/ 253 w 718"/>
                <a:gd name="T39" fmla="*/ 4 h 17"/>
                <a:gd name="T40" fmla="*/ 265 w 718"/>
                <a:gd name="T41" fmla="*/ 6 h 17"/>
                <a:gd name="T42" fmla="*/ 278 w 718"/>
                <a:gd name="T43" fmla="*/ 6 h 17"/>
                <a:gd name="T44" fmla="*/ 291 w 718"/>
                <a:gd name="T45" fmla="*/ 6 h 17"/>
                <a:gd name="T46" fmla="*/ 303 w 718"/>
                <a:gd name="T47" fmla="*/ 6 h 17"/>
                <a:gd name="T48" fmla="*/ 316 w 718"/>
                <a:gd name="T49" fmla="*/ 6 h 17"/>
                <a:gd name="T50" fmla="*/ 329 w 718"/>
                <a:gd name="T51" fmla="*/ 12 h 17"/>
                <a:gd name="T52" fmla="*/ 341 w 718"/>
                <a:gd name="T53" fmla="*/ 14 h 17"/>
                <a:gd name="T54" fmla="*/ 354 w 718"/>
                <a:gd name="T55" fmla="*/ 16 h 17"/>
                <a:gd name="T56" fmla="*/ 367 w 718"/>
                <a:gd name="T57" fmla="*/ 8 h 17"/>
                <a:gd name="T58" fmla="*/ 379 w 718"/>
                <a:gd name="T59" fmla="*/ 8 h 17"/>
                <a:gd name="T60" fmla="*/ 393 w 718"/>
                <a:gd name="T61" fmla="*/ 17 h 17"/>
                <a:gd name="T62" fmla="*/ 406 w 718"/>
                <a:gd name="T63" fmla="*/ 8 h 17"/>
                <a:gd name="T64" fmla="*/ 418 w 718"/>
                <a:gd name="T65" fmla="*/ 8 h 17"/>
                <a:gd name="T66" fmla="*/ 431 w 718"/>
                <a:gd name="T67" fmla="*/ 8 h 17"/>
                <a:gd name="T68" fmla="*/ 444 w 718"/>
                <a:gd name="T69" fmla="*/ 9 h 17"/>
                <a:gd name="T70" fmla="*/ 456 w 718"/>
                <a:gd name="T71" fmla="*/ 9 h 17"/>
                <a:gd name="T72" fmla="*/ 469 w 718"/>
                <a:gd name="T73" fmla="*/ 1 h 17"/>
                <a:gd name="T74" fmla="*/ 482 w 718"/>
                <a:gd name="T75" fmla="*/ 0 h 17"/>
                <a:gd name="T76" fmla="*/ 494 w 718"/>
                <a:gd name="T77" fmla="*/ 0 h 17"/>
                <a:gd name="T78" fmla="*/ 507 w 718"/>
                <a:gd name="T79" fmla="*/ 1 h 17"/>
                <a:gd name="T80" fmla="*/ 520 w 718"/>
                <a:gd name="T81" fmla="*/ 1 h 17"/>
                <a:gd name="T82" fmla="*/ 533 w 718"/>
                <a:gd name="T83" fmla="*/ 4 h 17"/>
                <a:gd name="T84" fmla="*/ 545 w 718"/>
                <a:gd name="T85" fmla="*/ 8 h 17"/>
                <a:gd name="T86" fmla="*/ 559 w 718"/>
                <a:gd name="T87" fmla="*/ 11 h 17"/>
                <a:gd name="T88" fmla="*/ 572 w 718"/>
                <a:gd name="T89" fmla="*/ 4 h 17"/>
                <a:gd name="T90" fmla="*/ 584 w 718"/>
                <a:gd name="T91" fmla="*/ 6 h 17"/>
                <a:gd name="T92" fmla="*/ 597 w 718"/>
                <a:gd name="T93" fmla="*/ 8 h 17"/>
                <a:gd name="T94" fmla="*/ 610 w 718"/>
                <a:gd name="T95" fmla="*/ 8 h 17"/>
                <a:gd name="T96" fmla="*/ 622 w 718"/>
                <a:gd name="T97" fmla="*/ 8 h 17"/>
                <a:gd name="T98" fmla="*/ 635 w 718"/>
                <a:gd name="T99" fmla="*/ 9 h 17"/>
                <a:gd name="T100" fmla="*/ 648 w 718"/>
                <a:gd name="T101" fmla="*/ 4 h 17"/>
                <a:gd name="T102" fmla="*/ 660 w 718"/>
                <a:gd name="T103" fmla="*/ 8 h 17"/>
                <a:gd name="T104" fmla="*/ 673 w 718"/>
                <a:gd name="T105" fmla="*/ 6 h 17"/>
                <a:gd name="T106" fmla="*/ 686 w 718"/>
                <a:gd name="T107" fmla="*/ 6 h 17"/>
                <a:gd name="T108" fmla="*/ 698 w 718"/>
                <a:gd name="T109" fmla="*/ 6 h 17"/>
                <a:gd name="T110" fmla="*/ 711 w 718"/>
                <a:gd name="T11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8" h="17">
                  <a:moveTo>
                    <a:pt x="0" y="9"/>
                  </a:moveTo>
                  <a:lnTo>
                    <a:pt x="4" y="9"/>
                  </a:lnTo>
                  <a:lnTo>
                    <a:pt x="6" y="9"/>
                  </a:lnTo>
                  <a:lnTo>
                    <a:pt x="9" y="9"/>
                  </a:lnTo>
                  <a:lnTo>
                    <a:pt x="13" y="9"/>
                  </a:lnTo>
                  <a:lnTo>
                    <a:pt x="16" y="9"/>
                  </a:lnTo>
                  <a:lnTo>
                    <a:pt x="20" y="9"/>
                  </a:lnTo>
                  <a:lnTo>
                    <a:pt x="22" y="9"/>
                  </a:lnTo>
                  <a:lnTo>
                    <a:pt x="26" y="11"/>
                  </a:lnTo>
                  <a:lnTo>
                    <a:pt x="29" y="15"/>
                  </a:lnTo>
                  <a:lnTo>
                    <a:pt x="32" y="15"/>
                  </a:lnTo>
                  <a:lnTo>
                    <a:pt x="35" y="14"/>
                  </a:lnTo>
                  <a:lnTo>
                    <a:pt x="38" y="9"/>
                  </a:lnTo>
                  <a:lnTo>
                    <a:pt x="42" y="10"/>
                  </a:lnTo>
                  <a:lnTo>
                    <a:pt x="45" y="10"/>
                  </a:lnTo>
                  <a:lnTo>
                    <a:pt x="47" y="10"/>
                  </a:lnTo>
                  <a:lnTo>
                    <a:pt x="51" y="10"/>
                  </a:lnTo>
                  <a:lnTo>
                    <a:pt x="54" y="11"/>
                  </a:lnTo>
                  <a:lnTo>
                    <a:pt x="58" y="11"/>
                  </a:lnTo>
                  <a:lnTo>
                    <a:pt x="61" y="11"/>
                  </a:lnTo>
                  <a:lnTo>
                    <a:pt x="64" y="10"/>
                  </a:lnTo>
                  <a:lnTo>
                    <a:pt x="67" y="10"/>
                  </a:lnTo>
                  <a:lnTo>
                    <a:pt x="71" y="10"/>
                  </a:lnTo>
                  <a:lnTo>
                    <a:pt x="74" y="10"/>
                  </a:lnTo>
                  <a:lnTo>
                    <a:pt x="76" y="9"/>
                  </a:lnTo>
                  <a:lnTo>
                    <a:pt x="80" y="9"/>
                  </a:lnTo>
                  <a:lnTo>
                    <a:pt x="83" y="10"/>
                  </a:lnTo>
                  <a:lnTo>
                    <a:pt x="87" y="10"/>
                  </a:lnTo>
                  <a:lnTo>
                    <a:pt x="89" y="7"/>
                  </a:lnTo>
                  <a:lnTo>
                    <a:pt x="92" y="7"/>
                  </a:lnTo>
                  <a:lnTo>
                    <a:pt x="96" y="7"/>
                  </a:lnTo>
                  <a:lnTo>
                    <a:pt x="99" y="10"/>
                  </a:lnTo>
                  <a:lnTo>
                    <a:pt x="103" y="9"/>
                  </a:lnTo>
                  <a:lnTo>
                    <a:pt x="105" y="9"/>
                  </a:lnTo>
                  <a:lnTo>
                    <a:pt x="109" y="11"/>
                  </a:lnTo>
                  <a:lnTo>
                    <a:pt x="112" y="10"/>
                  </a:lnTo>
                  <a:lnTo>
                    <a:pt x="115" y="11"/>
                  </a:lnTo>
                  <a:lnTo>
                    <a:pt x="118" y="8"/>
                  </a:lnTo>
                  <a:lnTo>
                    <a:pt x="121" y="7"/>
                  </a:lnTo>
                  <a:lnTo>
                    <a:pt x="125" y="8"/>
                  </a:lnTo>
                  <a:lnTo>
                    <a:pt x="128" y="8"/>
                  </a:lnTo>
                  <a:lnTo>
                    <a:pt x="130" y="8"/>
                  </a:lnTo>
                  <a:lnTo>
                    <a:pt x="134" y="6"/>
                  </a:lnTo>
                  <a:lnTo>
                    <a:pt x="137" y="4"/>
                  </a:lnTo>
                  <a:lnTo>
                    <a:pt x="141" y="3"/>
                  </a:lnTo>
                  <a:lnTo>
                    <a:pt x="144" y="2"/>
                  </a:lnTo>
                  <a:lnTo>
                    <a:pt x="147" y="3"/>
                  </a:lnTo>
                  <a:lnTo>
                    <a:pt x="150" y="3"/>
                  </a:lnTo>
                  <a:lnTo>
                    <a:pt x="153" y="3"/>
                  </a:lnTo>
                  <a:lnTo>
                    <a:pt x="157" y="3"/>
                  </a:lnTo>
                  <a:lnTo>
                    <a:pt x="159" y="3"/>
                  </a:lnTo>
                  <a:lnTo>
                    <a:pt x="163" y="3"/>
                  </a:lnTo>
                  <a:lnTo>
                    <a:pt x="166" y="3"/>
                  </a:lnTo>
                  <a:lnTo>
                    <a:pt x="170" y="3"/>
                  </a:lnTo>
                  <a:lnTo>
                    <a:pt x="172" y="3"/>
                  </a:lnTo>
                  <a:lnTo>
                    <a:pt x="175" y="3"/>
                  </a:lnTo>
                  <a:lnTo>
                    <a:pt x="179" y="3"/>
                  </a:lnTo>
                  <a:lnTo>
                    <a:pt x="182" y="3"/>
                  </a:lnTo>
                  <a:lnTo>
                    <a:pt x="186" y="3"/>
                  </a:lnTo>
                  <a:lnTo>
                    <a:pt x="188" y="3"/>
                  </a:lnTo>
                  <a:lnTo>
                    <a:pt x="191" y="4"/>
                  </a:lnTo>
                  <a:lnTo>
                    <a:pt x="195" y="4"/>
                  </a:lnTo>
                  <a:lnTo>
                    <a:pt x="198" y="4"/>
                  </a:lnTo>
                  <a:lnTo>
                    <a:pt x="201" y="4"/>
                  </a:lnTo>
                  <a:lnTo>
                    <a:pt x="204" y="4"/>
                  </a:lnTo>
                  <a:lnTo>
                    <a:pt x="208" y="4"/>
                  </a:lnTo>
                  <a:lnTo>
                    <a:pt x="211" y="4"/>
                  </a:lnTo>
                  <a:lnTo>
                    <a:pt x="213" y="2"/>
                  </a:lnTo>
                  <a:lnTo>
                    <a:pt x="217" y="3"/>
                  </a:lnTo>
                  <a:lnTo>
                    <a:pt x="220" y="1"/>
                  </a:lnTo>
                  <a:lnTo>
                    <a:pt x="224" y="1"/>
                  </a:lnTo>
                  <a:lnTo>
                    <a:pt x="227" y="0"/>
                  </a:lnTo>
                  <a:lnTo>
                    <a:pt x="230" y="0"/>
                  </a:lnTo>
                  <a:lnTo>
                    <a:pt x="233" y="3"/>
                  </a:lnTo>
                  <a:lnTo>
                    <a:pt x="236" y="4"/>
                  </a:lnTo>
                  <a:lnTo>
                    <a:pt x="240" y="3"/>
                  </a:lnTo>
                  <a:lnTo>
                    <a:pt x="242" y="4"/>
                  </a:lnTo>
                  <a:lnTo>
                    <a:pt x="246" y="4"/>
                  </a:lnTo>
                  <a:lnTo>
                    <a:pt x="249" y="4"/>
                  </a:lnTo>
                  <a:lnTo>
                    <a:pt x="253" y="4"/>
                  </a:lnTo>
                  <a:lnTo>
                    <a:pt x="255" y="4"/>
                  </a:lnTo>
                  <a:lnTo>
                    <a:pt x="258" y="6"/>
                  </a:lnTo>
                  <a:lnTo>
                    <a:pt x="262" y="6"/>
                  </a:lnTo>
                  <a:lnTo>
                    <a:pt x="265" y="6"/>
                  </a:lnTo>
                  <a:lnTo>
                    <a:pt x="269" y="6"/>
                  </a:lnTo>
                  <a:lnTo>
                    <a:pt x="271" y="6"/>
                  </a:lnTo>
                  <a:lnTo>
                    <a:pt x="274" y="6"/>
                  </a:lnTo>
                  <a:lnTo>
                    <a:pt x="278" y="6"/>
                  </a:lnTo>
                  <a:lnTo>
                    <a:pt x="281" y="6"/>
                  </a:lnTo>
                  <a:lnTo>
                    <a:pt x="284" y="6"/>
                  </a:lnTo>
                  <a:lnTo>
                    <a:pt x="287" y="6"/>
                  </a:lnTo>
                  <a:lnTo>
                    <a:pt x="291" y="6"/>
                  </a:lnTo>
                  <a:lnTo>
                    <a:pt x="294" y="6"/>
                  </a:lnTo>
                  <a:lnTo>
                    <a:pt x="296" y="6"/>
                  </a:lnTo>
                  <a:lnTo>
                    <a:pt x="300" y="6"/>
                  </a:lnTo>
                  <a:lnTo>
                    <a:pt x="303" y="6"/>
                  </a:lnTo>
                  <a:lnTo>
                    <a:pt x="307" y="6"/>
                  </a:lnTo>
                  <a:lnTo>
                    <a:pt x="310" y="6"/>
                  </a:lnTo>
                  <a:lnTo>
                    <a:pt x="312" y="6"/>
                  </a:lnTo>
                  <a:lnTo>
                    <a:pt x="316" y="6"/>
                  </a:lnTo>
                  <a:lnTo>
                    <a:pt x="319" y="7"/>
                  </a:lnTo>
                  <a:lnTo>
                    <a:pt x="323" y="7"/>
                  </a:lnTo>
                  <a:lnTo>
                    <a:pt x="325" y="10"/>
                  </a:lnTo>
                  <a:lnTo>
                    <a:pt x="329" y="12"/>
                  </a:lnTo>
                  <a:lnTo>
                    <a:pt x="332" y="9"/>
                  </a:lnTo>
                  <a:lnTo>
                    <a:pt x="335" y="14"/>
                  </a:lnTo>
                  <a:lnTo>
                    <a:pt x="338" y="16"/>
                  </a:lnTo>
                  <a:lnTo>
                    <a:pt x="341" y="14"/>
                  </a:lnTo>
                  <a:lnTo>
                    <a:pt x="345" y="16"/>
                  </a:lnTo>
                  <a:lnTo>
                    <a:pt x="348" y="16"/>
                  </a:lnTo>
                  <a:lnTo>
                    <a:pt x="352" y="15"/>
                  </a:lnTo>
                  <a:lnTo>
                    <a:pt x="354" y="16"/>
                  </a:lnTo>
                  <a:lnTo>
                    <a:pt x="357" y="17"/>
                  </a:lnTo>
                  <a:lnTo>
                    <a:pt x="361" y="16"/>
                  </a:lnTo>
                  <a:lnTo>
                    <a:pt x="364" y="15"/>
                  </a:lnTo>
                  <a:lnTo>
                    <a:pt x="367" y="8"/>
                  </a:lnTo>
                  <a:lnTo>
                    <a:pt x="370" y="7"/>
                  </a:lnTo>
                  <a:lnTo>
                    <a:pt x="374" y="8"/>
                  </a:lnTo>
                  <a:lnTo>
                    <a:pt x="377" y="8"/>
                  </a:lnTo>
                  <a:lnTo>
                    <a:pt x="379" y="8"/>
                  </a:lnTo>
                  <a:lnTo>
                    <a:pt x="383" y="10"/>
                  </a:lnTo>
                  <a:lnTo>
                    <a:pt x="386" y="16"/>
                  </a:lnTo>
                  <a:lnTo>
                    <a:pt x="390" y="17"/>
                  </a:lnTo>
                  <a:lnTo>
                    <a:pt x="393" y="17"/>
                  </a:lnTo>
                  <a:lnTo>
                    <a:pt x="395" y="12"/>
                  </a:lnTo>
                  <a:lnTo>
                    <a:pt x="399" y="7"/>
                  </a:lnTo>
                  <a:lnTo>
                    <a:pt x="402" y="8"/>
                  </a:lnTo>
                  <a:lnTo>
                    <a:pt x="406" y="8"/>
                  </a:lnTo>
                  <a:lnTo>
                    <a:pt x="408" y="8"/>
                  </a:lnTo>
                  <a:lnTo>
                    <a:pt x="412" y="8"/>
                  </a:lnTo>
                  <a:lnTo>
                    <a:pt x="415" y="8"/>
                  </a:lnTo>
                  <a:lnTo>
                    <a:pt x="418" y="8"/>
                  </a:lnTo>
                  <a:lnTo>
                    <a:pt x="421" y="8"/>
                  </a:lnTo>
                  <a:lnTo>
                    <a:pt x="424" y="8"/>
                  </a:lnTo>
                  <a:lnTo>
                    <a:pt x="428" y="9"/>
                  </a:lnTo>
                  <a:lnTo>
                    <a:pt x="431" y="8"/>
                  </a:lnTo>
                  <a:lnTo>
                    <a:pt x="435" y="9"/>
                  </a:lnTo>
                  <a:lnTo>
                    <a:pt x="437" y="9"/>
                  </a:lnTo>
                  <a:lnTo>
                    <a:pt x="440" y="9"/>
                  </a:lnTo>
                  <a:lnTo>
                    <a:pt x="444" y="9"/>
                  </a:lnTo>
                  <a:lnTo>
                    <a:pt x="447" y="9"/>
                  </a:lnTo>
                  <a:lnTo>
                    <a:pt x="450" y="9"/>
                  </a:lnTo>
                  <a:lnTo>
                    <a:pt x="453" y="9"/>
                  </a:lnTo>
                  <a:lnTo>
                    <a:pt x="456" y="9"/>
                  </a:lnTo>
                  <a:lnTo>
                    <a:pt x="460" y="9"/>
                  </a:lnTo>
                  <a:lnTo>
                    <a:pt x="462" y="9"/>
                  </a:lnTo>
                  <a:lnTo>
                    <a:pt x="466" y="7"/>
                  </a:lnTo>
                  <a:lnTo>
                    <a:pt x="469" y="1"/>
                  </a:lnTo>
                  <a:lnTo>
                    <a:pt x="473" y="0"/>
                  </a:lnTo>
                  <a:lnTo>
                    <a:pt x="476" y="0"/>
                  </a:lnTo>
                  <a:lnTo>
                    <a:pt x="478" y="0"/>
                  </a:lnTo>
                  <a:lnTo>
                    <a:pt x="482" y="0"/>
                  </a:lnTo>
                  <a:lnTo>
                    <a:pt x="485" y="0"/>
                  </a:lnTo>
                  <a:lnTo>
                    <a:pt x="489" y="0"/>
                  </a:lnTo>
                  <a:lnTo>
                    <a:pt x="491" y="1"/>
                  </a:lnTo>
                  <a:lnTo>
                    <a:pt x="494" y="0"/>
                  </a:lnTo>
                  <a:lnTo>
                    <a:pt x="498" y="1"/>
                  </a:lnTo>
                  <a:lnTo>
                    <a:pt x="501" y="1"/>
                  </a:lnTo>
                  <a:lnTo>
                    <a:pt x="504" y="1"/>
                  </a:lnTo>
                  <a:lnTo>
                    <a:pt x="507" y="1"/>
                  </a:lnTo>
                  <a:lnTo>
                    <a:pt x="511" y="1"/>
                  </a:lnTo>
                  <a:lnTo>
                    <a:pt x="514" y="1"/>
                  </a:lnTo>
                  <a:lnTo>
                    <a:pt x="518" y="1"/>
                  </a:lnTo>
                  <a:lnTo>
                    <a:pt x="520" y="1"/>
                  </a:lnTo>
                  <a:lnTo>
                    <a:pt x="523" y="1"/>
                  </a:lnTo>
                  <a:lnTo>
                    <a:pt x="527" y="1"/>
                  </a:lnTo>
                  <a:lnTo>
                    <a:pt x="530" y="2"/>
                  </a:lnTo>
                  <a:lnTo>
                    <a:pt x="533" y="4"/>
                  </a:lnTo>
                  <a:lnTo>
                    <a:pt x="536" y="8"/>
                  </a:lnTo>
                  <a:lnTo>
                    <a:pt x="539" y="7"/>
                  </a:lnTo>
                  <a:lnTo>
                    <a:pt x="543" y="6"/>
                  </a:lnTo>
                  <a:lnTo>
                    <a:pt x="545" y="8"/>
                  </a:lnTo>
                  <a:lnTo>
                    <a:pt x="549" y="11"/>
                  </a:lnTo>
                  <a:lnTo>
                    <a:pt x="552" y="10"/>
                  </a:lnTo>
                  <a:lnTo>
                    <a:pt x="556" y="11"/>
                  </a:lnTo>
                  <a:lnTo>
                    <a:pt x="559" y="11"/>
                  </a:lnTo>
                  <a:lnTo>
                    <a:pt x="561" y="11"/>
                  </a:lnTo>
                  <a:lnTo>
                    <a:pt x="565" y="11"/>
                  </a:lnTo>
                  <a:lnTo>
                    <a:pt x="568" y="9"/>
                  </a:lnTo>
                  <a:lnTo>
                    <a:pt x="572" y="4"/>
                  </a:lnTo>
                  <a:lnTo>
                    <a:pt x="574" y="7"/>
                  </a:lnTo>
                  <a:lnTo>
                    <a:pt x="577" y="7"/>
                  </a:lnTo>
                  <a:lnTo>
                    <a:pt x="581" y="7"/>
                  </a:lnTo>
                  <a:lnTo>
                    <a:pt x="584" y="6"/>
                  </a:lnTo>
                  <a:lnTo>
                    <a:pt x="587" y="2"/>
                  </a:lnTo>
                  <a:lnTo>
                    <a:pt x="590" y="3"/>
                  </a:lnTo>
                  <a:lnTo>
                    <a:pt x="594" y="7"/>
                  </a:lnTo>
                  <a:lnTo>
                    <a:pt x="597" y="8"/>
                  </a:lnTo>
                  <a:lnTo>
                    <a:pt x="600" y="8"/>
                  </a:lnTo>
                  <a:lnTo>
                    <a:pt x="603" y="9"/>
                  </a:lnTo>
                  <a:lnTo>
                    <a:pt x="606" y="8"/>
                  </a:lnTo>
                  <a:lnTo>
                    <a:pt x="610" y="8"/>
                  </a:lnTo>
                  <a:lnTo>
                    <a:pt x="613" y="4"/>
                  </a:lnTo>
                  <a:lnTo>
                    <a:pt x="615" y="7"/>
                  </a:lnTo>
                  <a:lnTo>
                    <a:pt x="619" y="7"/>
                  </a:lnTo>
                  <a:lnTo>
                    <a:pt x="622" y="8"/>
                  </a:lnTo>
                  <a:lnTo>
                    <a:pt x="626" y="9"/>
                  </a:lnTo>
                  <a:lnTo>
                    <a:pt x="628" y="8"/>
                  </a:lnTo>
                  <a:lnTo>
                    <a:pt x="632" y="9"/>
                  </a:lnTo>
                  <a:lnTo>
                    <a:pt x="635" y="9"/>
                  </a:lnTo>
                  <a:lnTo>
                    <a:pt x="639" y="8"/>
                  </a:lnTo>
                  <a:lnTo>
                    <a:pt x="642" y="7"/>
                  </a:lnTo>
                  <a:lnTo>
                    <a:pt x="644" y="3"/>
                  </a:lnTo>
                  <a:lnTo>
                    <a:pt x="648" y="4"/>
                  </a:lnTo>
                  <a:lnTo>
                    <a:pt x="651" y="4"/>
                  </a:lnTo>
                  <a:lnTo>
                    <a:pt x="655" y="8"/>
                  </a:lnTo>
                  <a:lnTo>
                    <a:pt x="657" y="9"/>
                  </a:lnTo>
                  <a:lnTo>
                    <a:pt x="660" y="8"/>
                  </a:lnTo>
                  <a:lnTo>
                    <a:pt x="664" y="9"/>
                  </a:lnTo>
                  <a:lnTo>
                    <a:pt x="667" y="9"/>
                  </a:lnTo>
                  <a:lnTo>
                    <a:pt x="670" y="7"/>
                  </a:lnTo>
                  <a:lnTo>
                    <a:pt x="673" y="6"/>
                  </a:lnTo>
                  <a:lnTo>
                    <a:pt x="677" y="9"/>
                  </a:lnTo>
                  <a:lnTo>
                    <a:pt x="680" y="9"/>
                  </a:lnTo>
                  <a:lnTo>
                    <a:pt x="683" y="4"/>
                  </a:lnTo>
                  <a:lnTo>
                    <a:pt x="686" y="6"/>
                  </a:lnTo>
                  <a:lnTo>
                    <a:pt x="689" y="6"/>
                  </a:lnTo>
                  <a:lnTo>
                    <a:pt x="693" y="6"/>
                  </a:lnTo>
                  <a:lnTo>
                    <a:pt x="696" y="6"/>
                  </a:lnTo>
                  <a:lnTo>
                    <a:pt x="698" y="6"/>
                  </a:lnTo>
                  <a:lnTo>
                    <a:pt x="702" y="7"/>
                  </a:lnTo>
                  <a:lnTo>
                    <a:pt x="705" y="10"/>
                  </a:lnTo>
                  <a:lnTo>
                    <a:pt x="709" y="9"/>
                  </a:lnTo>
                  <a:lnTo>
                    <a:pt x="711" y="6"/>
                  </a:lnTo>
                  <a:lnTo>
                    <a:pt x="715" y="7"/>
                  </a:lnTo>
                  <a:lnTo>
                    <a:pt x="718" y="7"/>
                  </a:lnTo>
                </a:path>
              </a:pathLst>
            </a:custGeom>
            <a:noFill/>
            <a:ln w="31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40" name="Text Box 16"/>
          <p:cNvSpPr txBox="1">
            <a:spLocks noChangeArrowheads="1"/>
          </p:cNvSpPr>
          <p:nvPr userDrawn="1"/>
        </p:nvSpPr>
        <p:spPr bwMode="auto">
          <a:xfrm>
            <a:off x="8836025" y="6759575"/>
            <a:ext cx="228600" cy="9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pPr>
            <a:fld id="{E640C334-ED7F-4F2B-8055-E8878D3267C5}" type="slidenum">
              <a:rPr lang="en-US" sz="600">
                <a:solidFill>
                  <a:schemeClr val="bg1"/>
                </a:solidFill>
                <a:latin typeface="Arial" charset="0"/>
              </a:rPr>
              <a:pPr algn="r">
                <a:spcBef>
                  <a:spcPct val="50000"/>
                </a:spcBef>
              </a:pPr>
              <a:t>‹#›</a:t>
            </a:fld>
            <a:endParaRPr lang="en-US" sz="600">
              <a:solidFill>
                <a:schemeClr val="bg1"/>
              </a:solidFill>
              <a:latin typeface="Arial" charset="0"/>
            </a:endParaRPr>
          </a:p>
        </p:txBody>
      </p:sp>
      <p:pic>
        <p:nvPicPr>
          <p:cNvPr id="1043" name="Picture 19" descr="URS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47050" y="6440488"/>
            <a:ext cx="933450" cy="3222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a:solidFill>
            <a:srgbClr val="FFFF00"/>
          </a:solidFill>
          <a:latin typeface="+mj-lt"/>
          <a:ea typeface="+mj-ea"/>
          <a:cs typeface="+mj-cs"/>
        </a:defRPr>
      </a:lvl1pPr>
      <a:lvl2pPr algn="ctr" rtl="0" eaLnBrk="0" fontAlgn="base" hangingPunct="0">
        <a:spcBef>
          <a:spcPct val="0"/>
        </a:spcBef>
        <a:spcAft>
          <a:spcPct val="0"/>
        </a:spcAft>
        <a:defRPr sz="3200">
          <a:solidFill>
            <a:srgbClr val="FFFF00"/>
          </a:solidFill>
          <a:latin typeface="Tahoma" pitchFamily="34" charset="0"/>
        </a:defRPr>
      </a:lvl2pPr>
      <a:lvl3pPr algn="ctr" rtl="0" eaLnBrk="0" fontAlgn="base" hangingPunct="0">
        <a:spcBef>
          <a:spcPct val="0"/>
        </a:spcBef>
        <a:spcAft>
          <a:spcPct val="0"/>
        </a:spcAft>
        <a:defRPr sz="3200">
          <a:solidFill>
            <a:srgbClr val="FFFF00"/>
          </a:solidFill>
          <a:latin typeface="Tahoma" pitchFamily="34" charset="0"/>
        </a:defRPr>
      </a:lvl3pPr>
      <a:lvl4pPr algn="ctr" rtl="0" eaLnBrk="0" fontAlgn="base" hangingPunct="0">
        <a:spcBef>
          <a:spcPct val="0"/>
        </a:spcBef>
        <a:spcAft>
          <a:spcPct val="0"/>
        </a:spcAft>
        <a:defRPr sz="3200">
          <a:solidFill>
            <a:srgbClr val="FFFF00"/>
          </a:solidFill>
          <a:latin typeface="Tahoma" pitchFamily="34" charset="0"/>
        </a:defRPr>
      </a:lvl4pPr>
      <a:lvl5pPr algn="ctr" rtl="0" eaLnBrk="0" fontAlgn="base" hangingPunct="0">
        <a:spcBef>
          <a:spcPct val="0"/>
        </a:spcBef>
        <a:spcAft>
          <a:spcPct val="0"/>
        </a:spcAft>
        <a:defRPr sz="3200">
          <a:solidFill>
            <a:srgbClr val="FFFF00"/>
          </a:solidFill>
          <a:latin typeface="Tahoma" pitchFamily="34" charset="0"/>
        </a:defRPr>
      </a:lvl5pPr>
      <a:lvl6pPr marL="457200" algn="ctr" rtl="0" eaLnBrk="0" fontAlgn="base" hangingPunct="0">
        <a:spcBef>
          <a:spcPct val="0"/>
        </a:spcBef>
        <a:spcAft>
          <a:spcPct val="0"/>
        </a:spcAft>
        <a:defRPr sz="3200">
          <a:solidFill>
            <a:srgbClr val="FFFF00"/>
          </a:solidFill>
          <a:latin typeface="Tahoma" pitchFamily="34" charset="0"/>
        </a:defRPr>
      </a:lvl6pPr>
      <a:lvl7pPr marL="914400" algn="ctr" rtl="0" eaLnBrk="0" fontAlgn="base" hangingPunct="0">
        <a:spcBef>
          <a:spcPct val="0"/>
        </a:spcBef>
        <a:spcAft>
          <a:spcPct val="0"/>
        </a:spcAft>
        <a:defRPr sz="3200">
          <a:solidFill>
            <a:srgbClr val="FFFF00"/>
          </a:solidFill>
          <a:latin typeface="Tahoma" pitchFamily="34" charset="0"/>
        </a:defRPr>
      </a:lvl7pPr>
      <a:lvl8pPr marL="1371600" algn="ctr" rtl="0" eaLnBrk="0" fontAlgn="base" hangingPunct="0">
        <a:spcBef>
          <a:spcPct val="0"/>
        </a:spcBef>
        <a:spcAft>
          <a:spcPct val="0"/>
        </a:spcAft>
        <a:defRPr sz="3200">
          <a:solidFill>
            <a:srgbClr val="FFFF00"/>
          </a:solidFill>
          <a:latin typeface="Tahoma" pitchFamily="34" charset="0"/>
        </a:defRPr>
      </a:lvl8pPr>
      <a:lvl9pPr marL="1828800" algn="ctr" rtl="0" eaLnBrk="0" fontAlgn="base" hangingPunct="0">
        <a:spcBef>
          <a:spcPct val="0"/>
        </a:spcBef>
        <a:spcAft>
          <a:spcPct val="0"/>
        </a:spcAft>
        <a:defRPr sz="3200">
          <a:solidFill>
            <a:srgbClr val="FFFF00"/>
          </a:solidFill>
          <a:latin typeface="Tahoma" pitchFamily="34" charset="0"/>
        </a:defRPr>
      </a:lvl9pPr>
    </p:titleStyle>
    <p:bodyStyle>
      <a:lvl1pPr marL="342900" indent="-342900" algn="l" rtl="0" eaLnBrk="0" fontAlgn="base" hangingPunct="0">
        <a:spcBef>
          <a:spcPct val="0"/>
        </a:spcBef>
        <a:spcAft>
          <a:spcPct val="80000"/>
        </a:spcAft>
        <a:buClr>
          <a:srgbClr val="FF0000"/>
        </a:buClr>
        <a:buSzPct val="90000"/>
        <a:buFont typeface="Wingdings 3" pitchFamily="18" charset="2"/>
        <a:buChar char=""/>
        <a:defRPr sz="2200">
          <a:solidFill>
            <a:schemeClr val="bg1"/>
          </a:solidFill>
          <a:latin typeface="+mn-lt"/>
          <a:ea typeface="+mn-ea"/>
          <a:cs typeface="+mn-cs"/>
        </a:defRPr>
      </a:lvl1pPr>
      <a:lvl2pPr marL="742950" indent="-285750" algn="l" rtl="0" eaLnBrk="0" fontAlgn="base" hangingPunct="0">
        <a:spcBef>
          <a:spcPct val="0"/>
        </a:spcBef>
        <a:spcAft>
          <a:spcPct val="60000"/>
        </a:spcAft>
        <a:buClr>
          <a:srgbClr val="FF0000"/>
        </a:buClr>
        <a:buSzPct val="90000"/>
        <a:buFont typeface="Wingdings" pitchFamily="2" charset="2"/>
        <a:buChar char="§"/>
        <a:defRPr sz="20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Rot="1" noChangeArrowheads="1"/>
          </p:cNvSpPr>
          <p:nvPr/>
        </p:nvSpPr>
        <p:spPr bwMode="auto">
          <a:xfrm>
            <a:off x="0" y="2286000"/>
            <a:ext cx="716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buClr>
                <a:srgbClr val="FF0000"/>
              </a:buClr>
              <a:buSzPct val="90000"/>
              <a:buFont typeface="Wingdings 3" pitchFamily="18" charset="2"/>
              <a:buNone/>
            </a:pPr>
            <a:r>
              <a:rPr lang="en-US" b="1" dirty="0">
                <a:solidFill>
                  <a:schemeClr val="bg1"/>
                </a:solidFill>
                <a:effectLst>
                  <a:outerShdw blurRad="38100" dist="38100" dir="2700000" algn="tl">
                    <a:srgbClr val="000000"/>
                  </a:outerShdw>
                </a:effectLst>
                <a:latin typeface="Tahoma" pitchFamily="34" charset="0"/>
                <a:sym typeface="Symbol" pitchFamily="18" charset="2"/>
              </a:rPr>
              <a:t>Ivan G. Wong</a:t>
            </a:r>
          </a:p>
          <a:p>
            <a:pPr>
              <a:lnSpc>
                <a:spcPct val="90000"/>
              </a:lnSpc>
              <a:spcAft>
                <a:spcPts val="1400"/>
              </a:spcAft>
              <a:buClr>
                <a:srgbClr val="FF0000"/>
              </a:buClr>
              <a:buSzPct val="90000"/>
              <a:buFont typeface="Wingdings 3" pitchFamily="18" charset="2"/>
              <a:buNone/>
            </a:pPr>
            <a:r>
              <a:rPr lang="en-US" sz="1200" dirty="0">
                <a:solidFill>
                  <a:schemeClr val="bg1"/>
                </a:solidFill>
                <a:effectLst>
                  <a:outerShdw blurRad="38100" dist="38100" dir="2700000" algn="tl">
                    <a:srgbClr val="000000"/>
                  </a:outerShdw>
                </a:effectLst>
                <a:latin typeface="Tahoma" pitchFamily="34" charset="0"/>
                <a:sym typeface="Symbol" pitchFamily="18" charset="2"/>
              </a:rPr>
              <a:t/>
            </a:r>
            <a:br>
              <a:rPr lang="en-US" sz="1200" dirty="0">
                <a:solidFill>
                  <a:schemeClr val="bg1"/>
                </a:solidFill>
                <a:effectLst>
                  <a:outerShdw blurRad="38100" dist="38100" dir="2700000" algn="tl">
                    <a:srgbClr val="000000"/>
                  </a:outerShdw>
                </a:effectLst>
                <a:latin typeface="Tahoma" pitchFamily="34" charset="0"/>
                <a:sym typeface="Symbol" pitchFamily="18" charset="2"/>
              </a:rPr>
            </a:br>
            <a:r>
              <a:rPr lang="en-US" sz="1800" dirty="0" smtClean="0">
                <a:solidFill>
                  <a:schemeClr val="bg1"/>
                </a:solidFill>
                <a:effectLst>
                  <a:outerShdw blurRad="38100" dist="38100" dir="2700000" algn="tl">
                    <a:srgbClr val="000000"/>
                  </a:outerShdw>
                </a:effectLst>
                <a:latin typeface="Tahoma" pitchFamily="34" charset="0"/>
                <a:sym typeface="Symbol" pitchFamily="18" charset="2"/>
              </a:rPr>
              <a:t>Board of Directors</a:t>
            </a:r>
            <a:br>
              <a:rPr lang="en-US" sz="1800" dirty="0" smtClean="0">
                <a:solidFill>
                  <a:schemeClr val="bg1"/>
                </a:solidFill>
                <a:effectLst>
                  <a:outerShdw blurRad="38100" dist="38100" dir="2700000" algn="tl">
                    <a:srgbClr val="000000"/>
                  </a:outerShdw>
                </a:effectLst>
                <a:latin typeface="Tahoma" pitchFamily="34" charset="0"/>
                <a:sym typeface="Symbol" pitchFamily="18" charset="2"/>
              </a:rPr>
            </a:br>
            <a:r>
              <a:rPr lang="en-US" sz="1800" dirty="0" smtClean="0">
                <a:solidFill>
                  <a:schemeClr val="bg1"/>
                </a:solidFill>
                <a:effectLst>
                  <a:outerShdw blurRad="38100" dist="38100" dir="2700000" algn="tl">
                    <a:srgbClr val="000000"/>
                  </a:outerShdw>
                </a:effectLst>
                <a:latin typeface="Tahoma" pitchFamily="34" charset="0"/>
                <a:sym typeface="Symbol" pitchFamily="18" charset="2"/>
              </a:rPr>
              <a:t>Earthquake Engineering Research Institute</a:t>
            </a:r>
          </a:p>
          <a:p>
            <a:pPr>
              <a:lnSpc>
                <a:spcPct val="90000"/>
              </a:lnSpc>
              <a:spcAft>
                <a:spcPts val="1400"/>
              </a:spcAft>
              <a:buClr>
                <a:srgbClr val="FF0000"/>
              </a:buClr>
              <a:buSzPct val="90000"/>
              <a:buFont typeface="Wingdings 3" pitchFamily="18" charset="2"/>
              <a:buNone/>
            </a:pPr>
            <a:r>
              <a:rPr lang="en-US" sz="1800" dirty="0" smtClean="0">
                <a:solidFill>
                  <a:schemeClr val="bg1"/>
                </a:solidFill>
                <a:effectLst>
                  <a:outerShdw blurRad="38100" dist="38100" dir="2700000" algn="tl">
                    <a:srgbClr val="000000"/>
                  </a:outerShdw>
                </a:effectLst>
                <a:latin typeface="Tahoma" pitchFamily="34" charset="0"/>
                <a:sym typeface="Symbol" pitchFamily="18" charset="2"/>
              </a:rPr>
              <a:t>and</a:t>
            </a:r>
          </a:p>
          <a:p>
            <a:pPr>
              <a:lnSpc>
                <a:spcPct val="90000"/>
              </a:lnSpc>
              <a:spcAft>
                <a:spcPct val="90000"/>
              </a:spcAft>
              <a:buClr>
                <a:srgbClr val="FF0000"/>
              </a:buClr>
              <a:buSzPct val="90000"/>
              <a:buFont typeface="Wingdings 3" pitchFamily="18" charset="2"/>
              <a:buNone/>
            </a:pPr>
            <a:r>
              <a:rPr lang="en-US" sz="1800" dirty="0" smtClean="0">
                <a:solidFill>
                  <a:schemeClr val="bg1"/>
                </a:solidFill>
                <a:effectLst>
                  <a:outerShdw blurRad="38100" dist="38100" dir="2700000" algn="tl">
                    <a:srgbClr val="000000"/>
                  </a:outerShdw>
                </a:effectLst>
                <a:latin typeface="Tahoma" pitchFamily="34" charset="0"/>
                <a:sym typeface="Symbol" pitchFamily="18" charset="2"/>
              </a:rPr>
              <a:t>Principal </a:t>
            </a:r>
            <a:r>
              <a:rPr lang="en-US" sz="1800" dirty="0">
                <a:solidFill>
                  <a:schemeClr val="bg1"/>
                </a:solidFill>
                <a:effectLst>
                  <a:outerShdw blurRad="38100" dist="38100" dir="2700000" algn="tl">
                    <a:srgbClr val="000000"/>
                  </a:outerShdw>
                </a:effectLst>
                <a:latin typeface="Tahoma" pitchFamily="34" charset="0"/>
                <a:sym typeface="Symbol" pitchFamily="18" charset="2"/>
              </a:rPr>
              <a:t>Seismologist/Vice President</a:t>
            </a:r>
            <a:br>
              <a:rPr lang="en-US" sz="1800" dirty="0">
                <a:solidFill>
                  <a:schemeClr val="bg1"/>
                </a:solidFill>
                <a:effectLst>
                  <a:outerShdw blurRad="38100" dist="38100" dir="2700000" algn="tl">
                    <a:srgbClr val="000000"/>
                  </a:outerShdw>
                </a:effectLst>
                <a:latin typeface="Tahoma" pitchFamily="34" charset="0"/>
                <a:sym typeface="Symbol" pitchFamily="18" charset="2"/>
              </a:rPr>
            </a:br>
            <a:r>
              <a:rPr lang="en-US" sz="1800" dirty="0">
                <a:solidFill>
                  <a:schemeClr val="bg1"/>
                </a:solidFill>
                <a:effectLst>
                  <a:outerShdw blurRad="38100" dist="38100" dir="2700000" algn="tl">
                    <a:srgbClr val="000000"/>
                  </a:outerShdw>
                </a:effectLst>
                <a:latin typeface="Tahoma" pitchFamily="34" charset="0"/>
                <a:sym typeface="Symbol" pitchFamily="18" charset="2"/>
              </a:rPr>
              <a:t>Seismic Hazards Group</a:t>
            </a:r>
            <a:br>
              <a:rPr lang="en-US" sz="1800" dirty="0">
                <a:solidFill>
                  <a:schemeClr val="bg1"/>
                </a:solidFill>
                <a:effectLst>
                  <a:outerShdw blurRad="38100" dist="38100" dir="2700000" algn="tl">
                    <a:srgbClr val="000000"/>
                  </a:outerShdw>
                </a:effectLst>
                <a:latin typeface="Tahoma" pitchFamily="34" charset="0"/>
                <a:sym typeface="Symbol" pitchFamily="18" charset="2"/>
              </a:rPr>
            </a:br>
            <a:r>
              <a:rPr lang="en-US" sz="1800" dirty="0">
                <a:solidFill>
                  <a:schemeClr val="bg1"/>
                </a:solidFill>
                <a:effectLst>
                  <a:outerShdw blurRad="38100" dist="38100" dir="2700000" algn="tl">
                    <a:srgbClr val="000000"/>
                  </a:outerShdw>
                </a:effectLst>
                <a:latin typeface="Tahoma" pitchFamily="34" charset="0"/>
                <a:sym typeface="Symbol" pitchFamily="18" charset="2"/>
              </a:rPr>
              <a:t>URS </a:t>
            </a:r>
            <a:r>
              <a:rPr lang="en-US" sz="1800" dirty="0" smtClean="0">
                <a:solidFill>
                  <a:schemeClr val="bg1"/>
                </a:solidFill>
                <a:effectLst>
                  <a:outerShdw blurRad="38100" dist="38100" dir="2700000" algn="tl">
                    <a:srgbClr val="000000"/>
                  </a:outerShdw>
                </a:effectLst>
                <a:latin typeface="Tahoma" pitchFamily="34" charset="0"/>
                <a:sym typeface="Symbol" pitchFamily="18" charset="2"/>
              </a:rPr>
              <a:t>Corporation</a:t>
            </a:r>
          </a:p>
          <a:p>
            <a:pPr>
              <a:lnSpc>
                <a:spcPct val="90000"/>
              </a:lnSpc>
              <a:spcAft>
                <a:spcPct val="90000"/>
              </a:spcAft>
              <a:buClr>
                <a:srgbClr val="FF0000"/>
              </a:buClr>
              <a:buSzPct val="90000"/>
              <a:buFont typeface="Wingdings 3" pitchFamily="18" charset="2"/>
              <a:buNone/>
            </a:pPr>
            <a:r>
              <a:rPr lang="en-US" sz="1800" dirty="0" smtClean="0">
                <a:solidFill>
                  <a:schemeClr val="bg1"/>
                </a:solidFill>
                <a:effectLst>
                  <a:outerShdw blurRad="38100" dist="38100" dir="2700000" algn="tl">
                    <a:srgbClr val="000000"/>
                  </a:outerShdw>
                </a:effectLst>
                <a:latin typeface="Tahoma" pitchFamily="34" charset="0"/>
                <a:sym typeface="Symbol" pitchFamily="18" charset="2"/>
              </a:rPr>
              <a:t>Oakland, California</a:t>
            </a:r>
            <a:r>
              <a:rPr lang="en-US" sz="1800" dirty="0">
                <a:solidFill>
                  <a:schemeClr val="bg1"/>
                </a:solidFill>
                <a:effectLst>
                  <a:outerShdw blurRad="38100" dist="38100" dir="2700000" algn="tl">
                    <a:srgbClr val="000000"/>
                  </a:outerShdw>
                </a:effectLst>
                <a:latin typeface="Tahoma" pitchFamily="34" charset="0"/>
                <a:sym typeface="Symbol" pitchFamily="18" charset="2"/>
              </a:rPr>
              <a:t/>
            </a:r>
            <a:br>
              <a:rPr lang="en-US" sz="1800" dirty="0">
                <a:solidFill>
                  <a:schemeClr val="bg1"/>
                </a:solidFill>
                <a:effectLst>
                  <a:outerShdw blurRad="38100" dist="38100" dir="2700000" algn="tl">
                    <a:srgbClr val="000000"/>
                  </a:outerShdw>
                </a:effectLst>
                <a:latin typeface="Tahoma" pitchFamily="34" charset="0"/>
                <a:sym typeface="Symbol" pitchFamily="18" charset="2"/>
              </a:rPr>
            </a:br>
            <a:endParaRPr lang="en-US" sz="1800" dirty="0" smtClean="0">
              <a:solidFill>
                <a:schemeClr val="bg1"/>
              </a:solidFill>
              <a:effectLst>
                <a:outerShdw blurRad="38100" dist="38100" dir="2700000" algn="tl">
                  <a:srgbClr val="000000"/>
                </a:outerShdw>
              </a:effectLst>
              <a:latin typeface="Tahoma" pitchFamily="34" charset="0"/>
              <a:sym typeface="Symbol" pitchFamily="18" charset="2"/>
            </a:endParaRPr>
          </a:p>
          <a:p>
            <a:pPr>
              <a:lnSpc>
                <a:spcPct val="90000"/>
              </a:lnSpc>
              <a:spcAft>
                <a:spcPct val="90000"/>
              </a:spcAft>
              <a:buClr>
                <a:srgbClr val="FF0000"/>
              </a:buClr>
              <a:buSzPct val="90000"/>
              <a:buFont typeface="Wingdings 3" pitchFamily="18" charset="2"/>
              <a:buNone/>
            </a:pPr>
            <a:endParaRPr lang="en-US" sz="1800" dirty="0">
              <a:solidFill>
                <a:schemeClr val="bg1"/>
              </a:solidFill>
              <a:effectLst>
                <a:outerShdw blurRad="38100" dist="38100" dir="2700000" algn="tl">
                  <a:srgbClr val="000000"/>
                </a:outerShdw>
              </a:effectLst>
              <a:latin typeface="Tahoma" pitchFamily="34" charset="0"/>
              <a:sym typeface="Symbol" pitchFamily="18" charset="2"/>
            </a:endParaRPr>
          </a:p>
          <a:p>
            <a:pPr>
              <a:lnSpc>
                <a:spcPct val="90000"/>
              </a:lnSpc>
              <a:spcAft>
                <a:spcPct val="90000"/>
              </a:spcAft>
              <a:buClr>
                <a:srgbClr val="FF0000"/>
              </a:buClr>
              <a:buSzPct val="90000"/>
              <a:buFont typeface="Wingdings 3" pitchFamily="18" charset="2"/>
              <a:buNone/>
            </a:pPr>
            <a:r>
              <a:rPr lang="en-US" sz="1800" dirty="0" smtClean="0">
                <a:solidFill>
                  <a:schemeClr val="bg1"/>
                </a:solidFill>
                <a:effectLst>
                  <a:outerShdw blurRad="38100" dist="38100" dir="2700000" algn="tl">
                    <a:srgbClr val="000000"/>
                  </a:outerShdw>
                </a:effectLst>
                <a:latin typeface="Tahoma" pitchFamily="34" charset="0"/>
                <a:sym typeface="Symbol" pitchFamily="18" charset="2"/>
              </a:rPr>
              <a:t>28 November 2011</a:t>
            </a:r>
            <a:endParaRPr lang="en-US" sz="1800" dirty="0">
              <a:solidFill>
                <a:schemeClr val="bg1"/>
              </a:solidFill>
              <a:effectLst>
                <a:outerShdw blurRad="38100" dist="38100" dir="2700000" algn="tl">
                  <a:srgbClr val="000000"/>
                </a:outerShdw>
              </a:effectLst>
              <a:latin typeface="Tahoma" pitchFamily="34" charset="0"/>
              <a:sym typeface="Symbol" pitchFamily="18" charset="2"/>
            </a:endParaRPr>
          </a:p>
        </p:txBody>
      </p:sp>
      <p:sp>
        <p:nvSpPr>
          <p:cNvPr id="220163" name="Rectangle 3"/>
          <p:cNvSpPr>
            <a:spLocks noGrp="1" noChangeArrowheads="1"/>
          </p:cNvSpPr>
          <p:nvPr>
            <p:ph type="title"/>
          </p:nvPr>
        </p:nvSpPr>
        <p:spPr>
          <a:xfrm>
            <a:off x="0" y="228600"/>
            <a:ext cx="9144000" cy="1905000"/>
          </a:xfrm>
          <a:noFill/>
          <a:ln/>
        </p:spPr>
        <p:txBody>
          <a:bodyPr/>
          <a:lstStyle/>
          <a:p>
            <a:pPr algn="l"/>
            <a:r>
              <a:rPr lang="en-US" sz="3600" b="1" dirty="0" smtClean="0">
                <a:effectLst>
                  <a:outerShdw blurRad="38100" dist="38100" dir="2700000" algn="tl">
                    <a:srgbClr val="000000"/>
                  </a:outerShdw>
                </a:effectLst>
                <a:sym typeface="Symbol" pitchFamily="18" charset="2"/>
              </a:rPr>
              <a:t>How Big, How Bad, How Often: </a:t>
            </a:r>
            <a:br>
              <a:rPr lang="en-US" sz="3600" b="1" dirty="0" smtClean="0">
                <a:effectLst>
                  <a:outerShdw blurRad="38100" dist="38100" dir="2700000" algn="tl">
                    <a:srgbClr val="000000"/>
                  </a:outerShdw>
                </a:effectLst>
                <a:sym typeface="Symbol" pitchFamily="18" charset="2"/>
              </a:rPr>
            </a:br>
            <a:r>
              <a:rPr lang="en-US" sz="3600" b="1" dirty="0" smtClean="0">
                <a:solidFill>
                  <a:schemeClr val="bg1"/>
                </a:solidFill>
                <a:effectLst>
                  <a:outerShdw blurRad="38100" dist="38100" dir="2700000" algn="tl">
                    <a:srgbClr val="000000"/>
                  </a:outerShdw>
                </a:effectLst>
                <a:sym typeface="Symbol" pitchFamily="18" charset="2"/>
              </a:rPr>
              <a:t>Are Extreme Events Accounted for in Modern Seismic Hazard Analyses?</a:t>
            </a:r>
            <a:endParaRPr lang="en-US" dirty="0">
              <a:solidFill>
                <a:srgbClr val="CDEBFF"/>
              </a:solidFill>
              <a:effectLst>
                <a:outerShdw blurRad="38100" dist="38100" dir="2700000" algn="tl">
                  <a:srgbClr val="000000"/>
                </a:outerShdw>
              </a:effectLst>
              <a:sym typeface="Symbol" pitchFamily="18" charset="2"/>
            </a:endParaRPr>
          </a:p>
        </p:txBody>
      </p:sp>
      <p:sp>
        <p:nvSpPr>
          <p:cNvPr id="220164" name="Rectangle 4"/>
          <p:cNvSpPr>
            <a:spLocks noRot="1" noChangeArrowheads="1"/>
          </p:cNvSpPr>
          <p:nvPr/>
        </p:nvSpPr>
        <p:spPr bwMode="auto">
          <a:xfrm>
            <a:off x="12405" y="5181600"/>
            <a:ext cx="830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Aft>
                <a:spcPct val="90000"/>
              </a:spcAft>
              <a:buClr>
                <a:srgbClr val="FF0000"/>
              </a:buClr>
              <a:buSzPct val="90000"/>
              <a:buFont typeface="Wingdings 3" pitchFamily="18" charset="2"/>
              <a:buNone/>
            </a:pPr>
            <a:r>
              <a:rPr lang="en-US" i="1" dirty="0" err="1" smtClean="0">
                <a:solidFill>
                  <a:srgbClr val="FF0000"/>
                </a:solidFill>
                <a:effectLst>
                  <a:outerShdw blurRad="38100" dist="38100" dir="2700000" algn="tl">
                    <a:srgbClr val="000000"/>
                  </a:outerShdw>
                </a:effectLst>
                <a:latin typeface="Tahoma" pitchFamily="34" charset="0"/>
                <a:sym typeface="Symbol" pitchFamily="18" charset="2"/>
              </a:rPr>
              <a:t>Sant</a:t>
            </a:r>
            <a:r>
              <a:rPr lang="en-US" i="1" dirty="0" smtClean="0">
                <a:solidFill>
                  <a:srgbClr val="FF0000"/>
                </a:solidFill>
                <a:effectLst>
                  <a:outerShdw blurRad="38100" dist="38100" dir="2700000" algn="tl">
                    <a:srgbClr val="000000"/>
                  </a:outerShdw>
                </a:effectLst>
                <a:latin typeface="Tahoma" pitchFamily="34" charset="0"/>
                <a:sym typeface="Symbol" pitchFamily="18" charset="2"/>
              </a:rPr>
              <a:t> </a:t>
            </a:r>
            <a:r>
              <a:rPr lang="en-US" i="1" dirty="0" err="1" smtClean="0">
                <a:solidFill>
                  <a:srgbClr val="FF0000"/>
                </a:solidFill>
                <a:effectLst>
                  <a:outerShdw blurRad="38100" dist="38100" dir="2700000" algn="tl">
                    <a:srgbClr val="000000"/>
                  </a:outerShdw>
                </a:effectLst>
                <a:latin typeface="Tahoma" pitchFamily="34" charset="0"/>
                <a:sym typeface="Symbol" pitchFamily="18" charset="2"/>
              </a:rPr>
              <a:t>Feliu</a:t>
            </a:r>
            <a:r>
              <a:rPr lang="en-US" i="1" dirty="0" smtClean="0">
                <a:solidFill>
                  <a:srgbClr val="FF0000"/>
                </a:solidFill>
                <a:effectLst>
                  <a:outerShdw blurRad="38100" dist="38100" dir="2700000" algn="tl">
                    <a:srgbClr val="000000"/>
                  </a:outerShdw>
                </a:effectLst>
                <a:latin typeface="Tahoma" pitchFamily="34" charset="0"/>
                <a:sym typeface="Symbol" pitchFamily="18" charset="2"/>
              </a:rPr>
              <a:t> de </a:t>
            </a:r>
            <a:r>
              <a:rPr lang="en-US" i="1" dirty="0" err="1" smtClean="0">
                <a:solidFill>
                  <a:srgbClr val="FF0000"/>
                </a:solidFill>
                <a:effectLst>
                  <a:outerShdw blurRad="38100" dist="38100" dir="2700000" algn="tl">
                    <a:srgbClr val="000000"/>
                  </a:outerShdw>
                </a:effectLst>
                <a:latin typeface="Tahoma" pitchFamily="34" charset="0"/>
                <a:sym typeface="Symbol" pitchFamily="18" charset="2"/>
              </a:rPr>
              <a:t>Guixois</a:t>
            </a:r>
            <a:r>
              <a:rPr lang="en-US" i="1" dirty="0" smtClean="0">
                <a:solidFill>
                  <a:srgbClr val="FF0000"/>
                </a:solidFill>
                <a:effectLst>
                  <a:outerShdw blurRad="38100" dist="38100" dir="2700000" algn="tl">
                    <a:srgbClr val="000000"/>
                  </a:outerShdw>
                </a:effectLst>
                <a:latin typeface="Tahoma" pitchFamily="34" charset="0"/>
                <a:sym typeface="Symbol" pitchFamily="18" charset="2"/>
              </a:rPr>
              <a:t>, Spain</a:t>
            </a:r>
            <a:endParaRPr lang="en-US" i="1" dirty="0">
              <a:solidFill>
                <a:srgbClr val="FF0000"/>
              </a:solidFill>
              <a:effectLst>
                <a:outerShdw blurRad="38100" dist="38100" dir="2700000" algn="tl">
                  <a:srgbClr val="000000"/>
                </a:outerShdw>
              </a:effectLst>
              <a:latin typeface="Tahoma" pitchFamily="34" charset="0"/>
              <a:sym typeface="Symbol" pitchFamily="18" charset="2"/>
            </a:endParaRPr>
          </a:p>
        </p:txBody>
      </p:sp>
      <p:pic>
        <p:nvPicPr>
          <p:cNvPr id="6" name="Picture 9" descr="http://www.japansociety.org.uk/wp-content/uploads/2011/03/191102_182750075103717_182740125104712_433276_3988833_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252" y="2406501"/>
            <a:ext cx="4505548" cy="30036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74625"/>
            <a:ext cx="9144000" cy="841248"/>
          </a:xfrm>
          <a:gradFill rotWithShape="1">
            <a:gsLst>
              <a:gs pos="0">
                <a:srgbClr val="000050"/>
              </a:gs>
              <a:gs pos="100000">
                <a:srgbClr val="40458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sz="2600" b="1" dirty="0">
                <a:effectLst>
                  <a:outerShdw blurRad="38100" dist="38100" dir="2700000" algn="tl">
                    <a:srgbClr val="000000"/>
                  </a:outerShdw>
                </a:effectLst>
              </a:rPr>
              <a:t>11 March 2011 M 9.0 Tohoku-Oki, </a:t>
            </a:r>
            <a:r>
              <a:rPr lang="en-US" sz="2600" b="1" dirty="0" smtClean="0">
                <a:effectLst>
                  <a:outerShdw blurRad="38100" dist="38100" dir="2700000" algn="tl">
                    <a:srgbClr val="000000"/>
                  </a:outerShdw>
                </a:effectLst>
              </a:rPr>
              <a:t>Japan Earthquake</a:t>
            </a:r>
            <a:endParaRPr lang="en-US" sz="2600" b="1" dirty="0">
              <a:effectLst>
                <a:outerShdw blurRad="38100" dist="38100" dir="2700000" algn="tl">
                  <a:srgbClr val="000000"/>
                </a:outerShdw>
              </a:effectLst>
            </a:endParaRPr>
          </a:p>
        </p:txBody>
      </p:sp>
      <p:sp>
        <p:nvSpPr>
          <p:cNvPr id="35843" name="Rectangle 3"/>
          <p:cNvSpPr>
            <a:spLocks noGrp="1" noChangeArrowheads="1"/>
          </p:cNvSpPr>
          <p:nvPr>
            <p:ph type="body" idx="1"/>
          </p:nvPr>
        </p:nvSpPr>
        <p:spPr>
          <a:xfrm>
            <a:off x="381000" y="1905000"/>
            <a:ext cx="8534400" cy="3581400"/>
          </a:xfrm>
          <a:noFill/>
          <a:ln/>
        </p:spPr>
        <p:txBody>
          <a:bodyPr/>
          <a:lstStyle/>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&gt; 16,000 </a:t>
            </a:r>
            <a:r>
              <a:rPr lang="en-US" dirty="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asualties (&gt; 90% drowned)</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&gt; 12,000 missing </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&gt; 5,000 injuries</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190,000 buildings damaged or destroyed </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4.4 million households without electricity</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3 nuclear reactors damaged</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$122 - $235 billion direct economic loss</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&gt; $300 billion estimated indirect economic loss</a:t>
            </a:r>
          </a:p>
        </p:txBody>
      </p:sp>
      <p:pic>
        <p:nvPicPr>
          <p:cNvPr id="4" name="Picture 12" descr="http://mittromneycentral.com/uploads/Earthquake-and-tsunami-damage-in-Sendai-Japan-Fri-March-11-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95400"/>
            <a:ext cx="2987829" cy="2505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8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Rot="1" noChangeArrowheads="1"/>
          </p:cNvSpPr>
          <p:nvPr/>
        </p:nvSpPr>
        <p:spPr bwMode="auto">
          <a:xfrm>
            <a:off x="533400" y="1524000"/>
            <a:ext cx="8077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The objective of PSHA is to answer the questions: How big, how bad, and how often?</a:t>
            </a:r>
          </a:p>
          <a:p>
            <a:pPr marL="342900" indent="-342900">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The latter can only be answered if the frequency of earthquake occurrence is an input into the analysis.</a:t>
            </a:r>
          </a:p>
          <a:p>
            <a:pPr marL="342900" indent="-342900">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This type of seismic hazard analysis is in contrast to a deterministic (scenario) analysis where the earthquake rates are not considered.  Sometimes erroneously called a worse-case scenario analysis.</a:t>
            </a:r>
          </a:p>
          <a:p>
            <a:pPr marL="342900" indent="-342900">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Probabilistic hazard can be for ground shaking, tsunami inundation, fault displacement, slope failure, or liquefaction.</a:t>
            </a:r>
            <a:endParaRPr lang="en-US" sz="2200" dirty="0">
              <a:solidFill>
                <a:schemeClr val="bg1"/>
              </a:solidFill>
              <a:effectLst>
                <a:outerShdw blurRad="38100" dist="38100" dir="2700000" algn="tl">
                  <a:srgbClr val="000000"/>
                </a:outerShdw>
              </a:effectLst>
              <a:latin typeface="Tahoma" pitchFamily="34" charset="0"/>
              <a:sym typeface="Symbol" pitchFamily="18" charset="2"/>
            </a:endParaRPr>
          </a:p>
        </p:txBody>
      </p:sp>
      <p:sp>
        <p:nvSpPr>
          <p:cNvPr id="237571"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Probabilistic Seismic </a:t>
            </a:r>
            <a:r>
              <a:rPr lang="en-US" sz="3600" b="1" dirty="0">
                <a:effectLst>
                  <a:outerShdw blurRad="38100" dist="38100" dir="2700000" algn="tl">
                    <a:srgbClr val="000000"/>
                  </a:outerShdw>
                </a:effectLst>
              </a:rPr>
              <a:t>Hazard </a:t>
            </a:r>
            <a:r>
              <a:rPr lang="en-US" sz="3600" b="1" dirty="0" smtClean="0">
                <a:effectLst>
                  <a:outerShdw blurRad="38100" dist="38100" dir="2700000" algn="tl">
                    <a:srgbClr val="000000"/>
                  </a:outerShdw>
                </a:effectLst>
              </a:rPr>
              <a:t>Analysis</a:t>
            </a:r>
            <a:endParaRPr lang="en-US" sz="3600" b="1" dirty="0">
              <a:effectLst>
                <a:outerShdw blurRad="38100" dist="38100" dir="2700000" algn="tl">
                  <a:srgbClr val="000000"/>
                </a:outerShdw>
              </a:effectLst>
            </a:endParaRPr>
          </a:p>
        </p:txBody>
      </p:sp>
    </p:spTree>
    <p:extLst>
      <p:ext uri="{BB962C8B-B14F-4D97-AF65-F5344CB8AC3E}">
        <p14:creationId xmlns:p14="http://schemas.microsoft.com/office/powerpoint/2010/main" val="33753153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a:xfrm>
            <a:off x="457200" y="1371600"/>
            <a:ext cx="8305800" cy="4572000"/>
          </a:xfrm>
        </p:spPr>
        <p:txBody>
          <a:bodyPr/>
          <a:lstStyle/>
          <a:p>
            <a:pPr>
              <a:spcAft>
                <a:spcPct val="40000"/>
              </a:spcAft>
            </a:pPr>
            <a:r>
              <a:rPr lang="en-US" sz="2400" dirty="0" smtClean="0">
                <a:effectLst>
                  <a:outerShdw blurRad="38100" dist="38100" dir="2700000" algn="tl">
                    <a:srgbClr val="000000">
                      <a:alpha val="43137"/>
                    </a:srgbClr>
                  </a:outerShdw>
                </a:effectLst>
              </a:rPr>
              <a:t>Objective is to estimate the probability that a specified level of hazard will be exceeded.</a:t>
            </a:r>
          </a:p>
          <a:p>
            <a:pPr>
              <a:spcAft>
                <a:spcPct val="40000"/>
              </a:spcAft>
            </a:pPr>
            <a:r>
              <a:rPr lang="en-US" sz="2400" dirty="0" smtClean="0">
                <a:effectLst>
                  <a:outerShdw blurRad="38100" dist="38100" dir="2700000" algn="tl">
                    <a:srgbClr val="000000">
                      <a:alpha val="43137"/>
                    </a:srgbClr>
                  </a:outerShdw>
                </a:effectLst>
              </a:rPr>
              <a:t>That probability can be on an annual basis or for building codes expressed as 10% probability of exceedance in 50 years (475-year return period).</a:t>
            </a:r>
          </a:p>
          <a:p>
            <a:pPr>
              <a:spcAft>
                <a:spcPct val="40000"/>
              </a:spcAft>
            </a:pPr>
            <a:r>
              <a:rPr lang="en-US" sz="2400" dirty="0" smtClean="0">
                <a:effectLst>
                  <a:outerShdw blurRad="38100" dist="38100" dir="2700000" algn="tl">
                    <a:srgbClr val="000000">
                      <a:alpha val="43137"/>
                    </a:srgbClr>
                  </a:outerShdw>
                </a:effectLst>
              </a:rPr>
              <a:t>Integrates hazard from all significant seismic sources.</a:t>
            </a:r>
          </a:p>
          <a:p>
            <a:pPr>
              <a:spcAft>
                <a:spcPct val="40000"/>
              </a:spcAft>
            </a:pPr>
            <a:r>
              <a:rPr lang="en-US" sz="2400" dirty="0" smtClean="0">
                <a:effectLst>
                  <a:outerShdw blurRad="38100" dist="38100" dir="2700000" algn="tl">
                    <a:srgbClr val="000000">
                      <a:alpha val="43137"/>
                    </a:srgbClr>
                  </a:outerShdw>
                </a:effectLst>
              </a:rPr>
              <a:t>Incorporates the frequency of earthquakes for each seismic source.</a:t>
            </a:r>
          </a:p>
          <a:p>
            <a:pPr>
              <a:spcAft>
                <a:spcPct val="40000"/>
              </a:spcAft>
            </a:pPr>
            <a:r>
              <a:rPr lang="en-US" sz="2400" dirty="0" smtClean="0">
                <a:effectLst>
                  <a:outerShdw blurRad="38100" dist="38100" dir="2700000" algn="tl">
                    <a:srgbClr val="000000">
                      <a:alpha val="43137"/>
                    </a:srgbClr>
                  </a:outerShdw>
                </a:effectLst>
              </a:rPr>
              <a:t>Allows for explicit treatment of uncertainty.</a:t>
            </a:r>
          </a:p>
          <a:p>
            <a:pPr>
              <a:spcAft>
                <a:spcPct val="40000"/>
              </a:spcAft>
            </a:pPr>
            <a:r>
              <a:rPr lang="en-US" sz="2400" dirty="0" smtClean="0">
                <a:effectLst>
                  <a:outerShdw blurRad="38100" dist="38100" dir="2700000" algn="tl">
                    <a:srgbClr val="000000">
                      <a:alpha val="43137"/>
                    </a:srgbClr>
                  </a:outerShdw>
                </a:effectLst>
              </a:rPr>
              <a:t>Provides the basis for making decisions based on risk</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a:off x="152400" y="228600"/>
            <a:ext cx="8991600" cy="838200"/>
          </a:xfrm>
          <a:prstGeom prst="rect">
            <a:avLst/>
          </a:prstGeom>
          <a:gradFill rotWithShape="1">
            <a:gsLst>
              <a:gs pos="0">
                <a:srgbClr val="000050"/>
              </a:gs>
              <a:gs pos="100000">
                <a:srgbClr val="40458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FF00"/>
                </a:solidFill>
                <a:latin typeface="+mj-lt"/>
                <a:ea typeface="+mj-ea"/>
                <a:cs typeface="+mj-cs"/>
              </a:defRPr>
            </a:lvl1pPr>
            <a:lvl2pPr algn="ctr" rtl="0" eaLnBrk="0" fontAlgn="base" hangingPunct="0">
              <a:spcBef>
                <a:spcPct val="0"/>
              </a:spcBef>
              <a:spcAft>
                <a:spcPct val="0"/>
              </a:spcAft>
              <a:defRPr sz="3200">
                <a:solidFill>
                  <a:srgbClr val="FFFF00"/>
                </a:solidFill>
                <a:latin typeface="Tahoma" pitchFamily="34" charset="0"/>
              </a:defRPr>
            </a:lvl2pPr>
            <a:lvl3pPr algn="ctr" rtl="0" eaLnBrk="0" fontAlgn="base" hangingPunct="0">
              <a:spcBef>
                <a:spcPct val="0"/>
              </a:spcBef>
              <a:spcAft>
                <a:spcPct val="0"/>
              </a:spcAft>
              <a:defRPr sz="3200">
                <a:solidFill>
                  <a:srgbClr val="FFFF00"/>
                </a:solidFill>
                <a:latin typeface="Tahoma" pitchFamily="34" charset="0"/>
              </a:defRPr>
            </a:lvl3pPr>
            <a:lvl4pPr algn="ctr" rtl="0" eaLnBrk="0" fontAlgn="base" hangingPunct="0">
              <a:spcBef>
                <a:spcPct val="0"/>
              </a:spcBef>
              <a:spcAft>
                <a:spcPct val="0"/>
              </a:spcAft>
              <a:defRPr sz="3200">
                <a:solidFill>
                  <a:srgbClr val="FFFF00"/>
                </a:solidFill>
                <a:latin typeface="Tahoma" pitchFamily="34" charset="0"/>
              </a:defRPr>
            </a:lvl4pPr>
            <a:lvl5pPr algn="ctr" rtl="0" eaLnBrk="0" fontAlgn="base" hangingPunct="0">
              <a:spcBef>
                <a:spcPct val="0"/>
              </a:spcBef>
              <a:spcAft>
                <a:spcPct val="0"/>
              </a:spcAft>
              <a:defRPr sz="3200">
                <a:solidFill>
                  <a:srgbClr val="FFFF00"/>
                </a:solidFill>
                <a:latin typeface="Tahoma" pitchFamily="34" charset="0"/>
              </a:defRPr>
            </a:lvl5pPr>
            <a:lvl6pPr marL="457200" algn="ctr" rtl="0" eaLnBrk="0" fontAlgn="base" hangingPunct="0">
              <a:spcBef>
                <a:spcPct val="0"/>
              </a:spcBef>
              <a:spcAft>
                <a:spcPct val="0"/>
              </a:spcAft>
              <a:defRPr sz="3200">
                <a:solidFill>
                  <a:srgbClr val="FFFF00"/>
                </a:solidFill>
                <a:latin typeface="Tahoma" pitchFamily="34" charset="0"/>
              </a:defRPr>
            </a:lvl6pPr>
            <a:lvl7pPr marL="914400" algn="ctr" rtl="0" eaLnBrk="0" fontAlgn="base" hangingPunct="0">
              <a:spcBef>
                <a:spcPct val="0"/>
              </a:spcBef>
              <a:spcAft>
                <a:spcPct val="0"/>
              </a:spcAft>
              <a:defRPr sz="3200">
                <a:solidFill>
                  <a:srgbClr val="FFFF00"/>
                </a:solidFill>
                <a:latin typeface="Tahoma" pitchFamily="34" charset="0"/>
              </a:defRPr>
            </a:lvl7pPr>
            <a:lvl8pPr marL="1371600" algn="ctr" rtl="0" eaLnBrk="0" fontAlgn="base" hangingPunct="0">
              <a:spcBef>
                <a:spcPct val="0"/>
              </a:spcBef>
              <a:spcAft>
                <a:spcPct val="0"/>
              </a:spcAft>
              <a:defRPr sz="3200">
                <a:solidFill>
                  <a:srgbClr val="FFFF00"/>
                </a:solidFill>
                <a:latin typeface="Tahoma" pitchFamily="34" charset="0"/>
              </a:defRPr>
            </a:lvl8pPr>
            <a:lvl9pPr marL="1828800" algn="ctr" rtl="0" eaLnBrk="0" fontAlgn="base" hangingPunct="0">
              <a:spcBef>
                <a:spcPct val="0"/>
              </a:spcBef>
              <a:spcAft>
                <a:spcPct val="0"/>
              </a:spcAft>
              <a:defRPr sz="3200">
                <a:solidFill>
                  <a:srgbClr val="FFFF00"/>
                </a:solidFill>
                <a:latin typeface="Tahoma" pitchFamily="34" charset="0"/>
              </a:defRPr>
            </a:lvl9pPr>
          </a:lstStyle>
          <a:p>
            <a:pPr algn="l"/>
            <a:r>
              <a:rPr lang="en-US" sz="3000" b="1" dirty="0" smtClean="0">
                <a:effectLst>
                  <a:outerShdw blurRad="38100" dist="38100" dir="2700000" algn="tl">
                    <a:srgbClr val="000000"/>
                  </a:outerShdw>
                </a:effectLst>
              </a:rPr>
              <a:t>     PSHA</a:t>
            </a:r>
            <a:endParaRPr lang="en-US" sz="3000" b="1" dirty="0">
              <a:effectLst>
                <a:outerShdw blurRad="38100" dist="38100" dir="2700000" algn="tl">
                  <a:srgbClr val="000000"/>
                </a:outerShdw>
              </a:effectLst>
            </a:endParaRPr>
          </a:p>
        </p:txBody>
      </p:sp>
    </p:spTree>
    <p:extLst>
      <p:ext uri="{BB962C8B-B14F-4D97-AF65-F5344CB8AC3E}">
        <p14:creationId xmlns:p14="http://schemas.microsoft.com/office/powerpoint/2010/main" val="444243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 y="228600"/>
            <a:ext cx="2743200" cy="6096000"/>
          </a:xfrm>
          <a:prstGeom prst="rect">
            <a:avLst/>
          </a:prstGeom>
          <a:gradFill rotWithShape="1">
            <a:gsLst>
              <a:gs pos="0">
                <a:srgbClr val="000050"/>
              </a:gs>
              <a:gs pos="100000">
                <a:srgbClr val="40458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FF00"/>
                </a:solidFill>
                <a:latin typeface="+mj-lt"/>
                <a:ea typeface="+mj-ea"/>
                <a:cs typeface="+mj-cs"/>
              </a:defRPr>
            </a:lvl1pPr>
            <a:lvl2pPr algn="ctr" rtl="0" eaLnBrk="0" fontAlgn="base" hangingPunct="0">
              <a:spcBef>
                <a:spcPct val="0"/>
              </a:spcBef>
              <a:spcAft>
                <a:spcPct val="0"/>
              </a:spcAft>
              <a:defRPr sz="3200">
                <a:solidFill>
                  <a:srgbClr val="FFFF00"/>
                </a:solidFill>
                <a:latin typeface="Tahoma" pitchFamily="34" charset="0"/>
              </a:defRPr>
            </a:lvl2pPr>
            <a:lvl3pPr algn="ctr" rtl="0" eaLnBrk="0" fontAlgn="base" hangingPunct="0">
              <a:spcBef>
                <a:spcPct val="0"/>
              </a:spcBef>
              <a:spcAft>
                <a:spcPct val="0"/>
              </a:spcAft>
              <a:defRPr sz="3200">
                <a:solidFill>
                  <a:srgbClr val="FFFF00"/>
                </a:solidFill>
                <a:latin typeface="Tahoma" pitchFamily="34" charset="0"/>
              </a:defRPr>
            </a:lvl3pPr>
            <a:lvl4pPr algn="ctr" rtl="0" eaLnBrk="0" fontAlgn="base" hangingPunct="0">
              <a:spcBef>
                <a:spcPct val="0"/>
              </a:spcBef>
              <a:spcAft>
                <a:spcPct val="0"/>
              </a:spcAft>
              <a:defRPr sz="3200">
                <a:solidFill>
                  <a:srgbClr val="FFFF00"/>
                </a:solidFill>
                <a:latin typeface="Tahoma" pitchFamily="34" charset="0"/>
              </a:defRPr>
            </a:lvl4pPr>
            <a:lvl5pPr algn="ctr" rtl="0" eaLnBrk="0" fontAlgn="base" hangingPunct="0">
              <a:spcBef>
                <a:spcPct val="0"/>
              </a:spcBef>
              <a:spcAft>
                <a:spcPct val="0"/>
              </a:spcAft>
              <a:defRPr sz="3200">
                <a:solidFill>
                  <a:srgbClr val="FFFF00"/>
                </a:solidFill>
                <a:latin typeface="Tahoma" pitchFamily="34" charset="0"/>
              </a:defRPr>
            </a:lvl5pPr>
            <a:lvl6pPr marL="457200" algn="ctr" rtl="0" eaLnBrk="0" fontAlgn="base" hangingPunct="0">
              <a:spcBef>
                <a:spcPct val="0"/>
              </a:spcBef>
              <a:spcAft>
                <a:spcPct val="0"/>
              </a:spcAft>
              <a:defRPr sz="3200">
                <a:solidFill>
                  <a:srgbClr val="FFFF00"/>
                </a:solidFill>
                <a:latin typeface="Tahoma" pitchFamily="34" charset="0"/>
              </a:defRPr>
            </a:lvl6pPr>
            <a:lvl7pPr marL="914400" algn="ctr" rtl="0" eaLnBrk="0" fontAlgn="base" hangingPunct="0">
              <a:spcBef>
                <a:spcPct val="0"/>
              </a:spcBef>
              <a:spcAft>
                <a:spcPct val="0"/>
              </a:spcAft>
              <a:defRPr sz="3200">
                <a:solidFill>
                  <a:srgbClr val="FFFF00"/>
                </a:solidFill>
                <a:latin typeface="Tahoma" pitchFamily="34" charset="0"/>
              </a:defRPr>
            </a:lvl7pPr>
            <a:lvl8pPr marL="1371600" algn="ctr" rtl="0" eaLnBrk="0" fontAlgn="base" hangingPunct="0">
              <a:spcBef>
                <a:spcPct val="0"/>
              </a:spcBef>
              <a:spcAft>
                <a:spcPct val="0"/>
              </a:spcAft>
              <a:defRPr sz="3200">
                <a:solidFill>
                  <a:srgbClr val="FFFF00"/>
                </a:solidFill>
                <a:latin typeface="Tahoma" pitchFamily="34" charset="0"/>
              </a:defRPr>
            </a:lvl8pPr>
            <a:lvl9pPr marL="1828800" algn="ctr" rtl="0" eaLnBrk="0" fontAlgn="base" hangingPunct="0">
              <a:spcBef>
                <a:spcPct val="0"/>
              </a:spcBef>
              <a:spcAft>
                <a:spcPct val="0"/>
              </a:spcAft>
              <a:defRPr sz="3200">
                <a:solidFill>
                  <a:srgbClr val="FFFF00"/>
                </a:solidFill>
                <a:latin typeface="Tahoma" pitchFamily="34" charset="0"/>
              </a:defRPr>
            </a:lvl9pPr>
          </a:lstStyle>
          <a:p>
            <a:pPr algn="l"/>
            <a:r>
              <a:rPr lang="en-US" sz="3000" b="1" dirty="0" smtClean="0">
                <a:effectLst>
                  <a:outerShdw blurRad="38100" dist="38100" dir="2700000" algn="tl">
                    <a:srgbClr val="000000"/>
                  </a:outerShdw>
                </a:effectLst>
              </a:rPr>
              <a:t>Seismic Hazard Curves for Ground Shaking</a:t>
            </a:r>
            <a:endParaRPr lang="en-US" sz="3000" b="1" dirty="0">
              <a:effectLst>
                <a:outerShdw blurRad="38100" dist="38100" dir="2700000" algn="tl">
                  <a:srgbClr val="000000"/>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743" y="76200"/>
            <a:ext cx="5035657" cy="6248400"/>
          </a:xfrm>
          <a:prstGeom prst="rect">
            <a:avLst/>
          </a:prstGeom>
        </p:spPr>
      </p:pic>
    </p:spTree>
    <p:extLst>
      <p:ext uri="{BB962C8B-B14F-4D97-AF65-F5344CB8AC3E}">
        <p14:creationId xmlns:p14="http://schemas.microsoft.com/office/powerpoint/2010/main" val="1209600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Rot="1" noChangeArrowheads="1"/>
          </p:cNvSpPr>
          <p:nvPr/>
        </p:nvSpPr>
        <p:spPr bwMode="auto">
          <a:xfrm>
            <a:off x="533400" y="1600200"/>
            <a:ext cx="807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90000"/>
              </a:spcAft>
              <a:buClr>
                <a:srgbClr val="FF0000"/>
              </a:buClr>
              <a:buSzPct val="90000"/>
              <a:buFont typeface="Wingdings 3" pitchFamily="18" charset="2"/>
              <a:buChar char=""/>
            </a:pPr>
            <a:r>
              <a:rPr lang="en-US" dirty="0" smtClean="0">
                <a:solidFill>
                  <a:schemeClr val="bg1"/>
                </a:solidFill>
                <a:effectLst>
                  <a:outerShdw blurRad="38100" dist="38100" dir="2700000" algn="tl">
                    <a:srgbClr val="000000"/>
                  </a:outerShdw>
                </a:effectLst>
                <a:latin typeface="Tahoma" pitchFamily="34" charset="0"/>
                <a:sym typeface="Symbol" pitchFamily="18" charset="2"/>
              </a:rPr>
              <a:t>PSHA </a:t>
            </a:r>
            <a:r>
              <a:rPr lang="en-US" dirty="0">
                <a:solidFill>
                  <a:schemeClr val="bg1"/>
                </a:solidFill>
                <a:effectLst>
                  <a:outerShdw blurRad="38100" dist="38100" dir="2700000" algn="tl">
                    <a:srgbClr val="000000"/>
                  </a:outerShdw>
                </a:effectLst>
                <a:latin typeface="Tahoma" pitchFamily="34" charset="0"/>
                <a:sym typeface="Symbol" pitchFamily="18" charset="2"/>
              </a:rPr>
              <a:t>has become an increasingly important tool for aiding design and decision-making at all levels in both the private sector and government.</a:t>
            </a:r>
          </a:p>
          <a:p>
            <a:pPr marL="342900" indent="-342900">
              <a:spcAft>
                <a:spcPct val="90000"/>
              </a:spcAft>
              <a:buClr>
                <a:srgbClr val="FF0000"/>
              </a:buClr>
              <a:buSzPct val="90000"/>
              <a:buFont typeface="Wingdings 3" pitchFamily="18" charset="2"/>
              <a:buChar char=""/>
            </a:pPr>
            <a:r>
              <a:rPr lang="en-US" dirty="0">
                <a:solidFill>
                  <a:schemeClr val="bg1"/>
                </a:solidFill>
                <a:effectLst>
                  <a:outerShdw blurRad="38100" dist="38100" dir="2700000" algn="tl">
                    <a:srgbClr val="000000"/>
                  </a:outerShdw>
                </a:effectLst>
                <a:latin typeface="Tahoma" pitchFamily="34" charset="0"/>
                <a:sym typeface="Symbol" pitchFamily="18" charset="2"/>
              </a:rPr>
              <a:t>The level of sophistication applied to PSHA has increased dramatically over the past three decades since the technique was first </a:t>
            </a:r>
            <a:r>
              <a:rPr lang="en-US" dirty="0" smtClean="0">
                <a:solidFill>
                  <a:schemeClr val="bg1"/>
                </a:solidFill>
                <a:effectLst>
                  <a:outerShdw blurRad="38100" dist="38100" dir="2700000" algn="tl">
                    <a:srgbClr val="000000"/>
                  </a:outerShdw>
                </a:effectLst>
                <a:latin typeface="Tahoma" pitchFamily="34" charset="0"/>
                <a:sym typeface="Symbol" pitchFamily="18" charset="2"/>
              </a:rPr>
              <a:t>introduced.</a:t>
            </a:r>
          </a:p>
          <a:p>
            <a:pPr marL="342900" indent="-342900">
              <a:spcAft>
                <a:spcPct val="90000"/>
              </a:spcAft>
              <a:buClr>
                <a:srgbClr val="FF0000"/>
              </a:buClr>
              <a:buSzPct val="90000"/>
              <a:buFont typeface="Wingdings 3" pitchFamily="18" charset="2"/>
              <a:buChar char=""/>
            </a:pPr>
            <a:r>
              <a:rPr lang="en-US" dirty="0" smtClean="0">
                <a:solidFill>
                  <a:schemeClr val="bg1"/>
                </a:solidFill>
                <a:effectLst>
                  <a:outerShdw blurRad="38100" dist="38100" dir="2700000" algn="tl">
                    <a:srgbClr val="000000"/>
                  </a:outerShdw>
                </a:effectLst>
                <a:latin typeface="Tahoma" pitchFamily="34" charset="0"/>
                <a:sym typeface="Symbol" pitchFamily="18" charset="2"/>
              </a:rPr>
              <a:t>As </a:t>
            </a:r>
            <a:r>
              <a:rPr lang="en-US" dirty="0">
                <a:solidFill>
                  <a:schemeClr val="bg1"/>
                </a:solidFill>
                <a:effectLst>
                  <a:outerShdw blurRad="38100" dist="38100" dir="2700000" algn="tl">
                    <a:srgbClr val="000000"/>
                  </a:outerShdw>
                </a:effectLst>
                <a:latin typeface="Tahoma" pitchFamily="34" charset="0"/>
                <a:sym typeface="Symbol" pitchFamily="18" charset="2"/>
              </a:rPr>
              <a:t>PSHA </a:t>
            </a:r>
            <a:r>
              <a:rPr lang="en-US" dirty="0" smtClean="0">
                <a:solidFill>
                  <a:schemeClr val="bg1"/>
                </a:solidFill>
                <a:effectLst>
                  <a:outerShdw blurRad="38100" dist="38100" dir="2700000" algn="tl">
                    <a:srgbClr val="000000"/>
                  </a:outerShdw>
                </a:effectLst>
                <a:latin typeface="Tahoma" pitchFamily="34" charset="0"/>
                <a:sym typeface="Symbol" pitchFamily="18" charset="2"/>
              </a:rPr>
              <a:t>was implemented </a:t>
            </a:r>
            <a:r>
              <a:rPr lang="en-US" dirty="0">
                <a:solidFill>
                  <a:schemeClr val="bg1"/>
                </a:solidFill>
                <a:effectLst>
                  <a:outerShdw blurRad="38100" dist="38100" dir="2700000" algn="tl">
                    <a:srgbClr val="000000"/>
                  </a:outerShdw>
                </a:effectLst>
                <a:latin typeface="Tahoma" pitchFamily="34" charset="0"/>
                <a:sym typeface="Symbol" pitchFamily="18" charset="2"/>
              </a:rPr>
              <a:t>more and more in different </a:t>
            </a:r>
            <a:r>
              <a:rPr lang="en-US" dirty="0" smtClean="0">
                <a:solidFill>
                  <a:schemeClr val="bg1"/>
                </a:solidFill>
                <a:effectLst>
                  <a:outerShdw blurRad="38100" dist="38100" dir="2700000" algn="tl">
                    <a:srgbClr val="000000"/>
                  </a:outerShdw>
                </a:effectLst>
                <a:latin typeface="Tahoma" pitchFamily="34" charset="0"/>
                <a:sym typeface="Symbol" pitchFamily="18" charset="2"/>
              </a:rPr>
              <a:t>forms in the U.S., </a:t>
            </a:r>
            <a:r>
              <a:rPr lang="en-US" dirty="0">
                <a:solidFill>
                  <a:schemeClr val="bg1"/>
                </a:solidFill>
                <a:effectLst>
                  <a:outerShdw blurRad="38100" dist="38100" dir="2700000" algn="tl">
                    <a:srgbClr val="000000"/>
                  </a:outerShdw>
                </a:effectLst>
                <a:latin typeface="Tahoma" pitchFamily="34" charset="0"/>
                <a:sym typeface="Symbol" pitchFamily="18" charset="2"/>
              </a:rPr>
              <a:t>it became clear </a:t>
            </a:r>
            <a:r>
              <a:rPr lang="en-US" dirty="0" smtClean="0">
                <a:solidFill>
                  <a:schemeClr val="bg1"/>
                </a:solidFill>
                <a:effectLst>
                  <a:outerShdw blurRad="38100" dist="38100" dir="2700000" algn="tl">
                    <a:srgbClr val="000000"/>
                  </a:outerShdw>
                </a:effectLst>
                <a:latin typeface="Tahoma" pitchFamily="34" charset="0"/>
                <a:sym typeface="Symbol" pitchFamily="18" charset="2"/>
              </a:rPr>
              <a:t>that it was time to </a:t>
            </a:r>
            <a:r>
              <a:rPr lang="en-US" dirty="0">
                <a:solidFill>
                  <a:schemeClr val="bg1"/>
                </a:solidFill>
                <a:effectLst>
                  <a:outerShdw blurRad="38100" dist="38100" dir="2700000" algn="tl">
                    <a:srgbClr val="000000"/>
                  </a:outerShdw>
                </a:effectLst>
                <a:latin typeface="Tahoma" pitchFamily="34" charset="0"/>
                <a:sym typeface="Symbol" pitchFamily="18" charset="2"/>
              </a:rPr>
              <a:t>establish more uniform and up-to-date guidelines for future studies.</a:t>
            </a:r>
          </a:p>
        </p:txBody>
      </p:sp>
      <p:sp>
        <p:nvSpPr>
          <p:cNvPr id="237571"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000" b="1" dirty="0" smtClean="0">
                <a:effectLst>
                  <a:outerShdw blurRad="38100" dist="38100" dir="2700000" algn="tl">
                    <a:srgbClr val="000000"/>
                  </a:outerShdw>
                </a:effectLst>
              </a:rPr>
              <a:t>      PSHA</a:t>
            </a:r>
            <a:endParaRPr lang="en-US" sz="3000" b="1" dirty="0">
              <a:effectLst>
                <a:outerShdw blurRad="38100" dist="38100" dir="2700000" algn="tl">
                  <a:srgbClr val="000000"/>
                </a:outerShdw>
              </a:effectLst>
            </a:endParaRPr>
          </a:p>
        </p:txBody>
      </p:sp>
    </p:spTree>
    <p:extLst>
      <p:ext uri="{BB962C8B-B14F-4D97-AF65-F5344CB8AC3E}">
        <p14:creationId xmlns:p14="http://schemas.microsoft.com/office/powerpoint/2010/main" val="5470696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152400" y="1380744"/>
            <a:ext cx="583649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9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In the U.S., guidelines have been established for the proper performance of PSHAs for critical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facilities.</a:t>
            </a:r>
          </a:p>
          <a:p>
            <a:pPr marL="342900" indent="-342900">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guidelines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stress the importance of (1) proper and full incorporation of uncertainties and (2) inclusion of the range of diverse technical interpretations that are supported by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data.</a:t>
            </a:r>
          </a:p>
          <a:p>
            <a:pPr marL="342900" indent="-342900">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I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would suggest that the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Tohoku-Oki earthquake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would have been considered in PSHAs in Japan if the philosophy behind these guidelines had been followed</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t>
            </a:r>
            <a:endPar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249859" name="Rectangle 3"/>
          <p:cNvSpPr>
            <a:spLocks noGrp="1" noChangeArrowheads="1"/>
          </p:cNvSpPr>
          <p:nvPr>
            <p:ph type="title"/>
          </p:nvPr>
        </p:nvSpPr>
        <p:spPr>
          <a:xfrm>
            <a:off x="152400" y="228600"/>
            <a:ext cx="8991600" cy="1066800"/>
          </a:xfrm>
          <a:gradFill rotWithShape="1">
            <a:gsLst>
              <a:gs pos="0">
                <a:srgbClr val="000050"/>
              </a:gs>
              <a:gs pos="100000">
                <a:srgbClr val="40458C"/>
              </a:gs>
            </a:gsLst>
            <a:lin ang="0" scaled="1"/>
          </a:gradFill>
          <a:ln/>
        </p:spPr>
        <p:txBody>
          <a:bodyPr/>
          <a:lstStyle/>
          <a:p>
            <a:pPr algn="l"/>
            <a:r>
              <a:rPr lang="en-US" b="1" dirty="0" smtClean="0">
                <a:effectLst>
                  <a:outerShdw blurRad="38100" dist="38100" dir="2700000" algn="tl">
                    <a:srgbClr val="000000"/>
                  </a:outerShdw>
                </a:effectLst>
              </a:rPr>
              <a:t>Senior Seismic Hazard Analysis Committee Guidelines</a:t>
            </a:r>
            <a:endParaRPr lang="en-US" b="1" dirty="0">
              <a:effectLst>
                <a:outerShdw blurRad="38100" dist="38100" dir="2700000" algn="tl">
                  <a:srgbClr val="000000"/>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067" y="1837944"/>
            <a:ext cx="3064733" cy="3800856"/>
          </a:xfrm>
          <a:prstGeom prst="rect">
            <a:avLst/>
          </a:prstGeom>
        </p:spPr>
      </p:pic>
      <p:sp>
        <p:nvSpPr>
          <p:cNvPr id="8" name="TextBox 7"/>
          <p:cNvSpPr txBox="1"/>
          <p:nvPr/>
        </p:nvSpPr>
        <p:spPr>
          <a:xfrm>
            <a:off x="7391400" y="5518299"/>
            <a:ext cx="1752600" cy="261610"/>
          </a:xfrm>
          <a:prstGeom prst="rect">
            <a:avLst/>
          </a:prstGeom>
          <a:noFill/>
        </p:spPr>
        <p:txBody>
          <a:bodyPr wrap="square" rtlCol="0">
            <a:spAutoFit/>
          </a:bodyPr>
          <a:lstStyle/>
          <a:p>
            <a:pPr algn="r"/>
            <a:r>
              <a:rPr lang="en-US" sz="1100" dirty="0" smtClean="0">
                <a:solidFill>
                  <a:schemeClr val="bg1"/>
                </a:solidFill>
                <a:latin typeface="Tahoma" pitchFamily="34" charset="0"/>
                <a:cs typeface="Tahoma" pitchFamily="34" charset="0"/>
              </a:rPr>
              <a:t>Hanks et al., 2009</a:t>
            </a:r>
            <a:endParaRPr lang="en-US" sz="11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72816625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Rot="1" noChangeArrowheads="1"/>
          </p:cNvSpPr>
          <p:nvPr/>
        </p:nvSpPr>
        <p:spPr bwMode="auto">
          <a:xfrm>
            <a:off x="228600" y="1143000"/>
            <a:ext cx="861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9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outerShdw>
                </a:effectLst>
                <a:latin typeface="Tahoma" pitchFamily="34" charset="0"/>
                <a:sym typeface="Symbol" pitchFamily="18" charset="2"/>
              </a:rPr>
              <a:t>The most important and </a:t>
            </a: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
            </a:r>
            <a:br>
              <a:rPr lang="en-US" sz="2200" dirty="0" smtClean="0">
                <a:solidFill>
                  <a:schemeClr val="bg1"/>
                </a:solidFill>
                <a:effectLst>
                  <a:outerShdw blurRad="38100" dist="38100" dir="2700000" algn="tl">
                    <a:srgbClr val="000000"/>
                  </a:outerShdw>
                </a:effectLst>
                <a:latin typeface="Tahoma" pitchFamily="34" charset="0"/>
                <a:sym typeface="Symbol" pitchFamily="18" charset="2"/>
              </a:rPr>
            </a:b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fundamental </a:t>
            </a:r>
            <a:r>
              <a:rPr lang="en-US" sz="2200" dirty="0">
                <a:solidFill>
                  <a:schemeClr val="bg1"/>
                </a:solidFill>
                <a:effectLst>
                  <a:outerShdw blurRad="38100" dist="38100" dir="2700000" algn="tl">
                    <a:srgbClr val="000000"/>
                  </a:outerShdw>
                </a:effectLst>
                <a:latin typeface="Tahoma" pitchFamily="34" charset="0"/>
                <a:sym typeface="Symbol" pitchFamily="18" charset="2"/>
              </a:rPr>
              <a:t>fact that must be </a:t>
            </a: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
            </a:r>
            <a:br>
              <a:rPr lang="en-US" sz="2200" dirty="0" smtClean="0">
                <a:solidFill>
                  <a:schemeClr val="bg1"/>
                </a:solidFill>
                <a:effectLst>
                  <a:outerShdw blurRad="38100" dist="38100" dir="2700000" algn="tl">
                    <a:srgbClr val="000000"/>
                  </a:outerShdw>
                </a:effectLst>
                <a:latin typeface="Tahoma" pitchFamily="34" charset="0"/>
                <a:sym typeface="Symbol" pitchFamily="18" charset="2"/>
              </a:rPr>
            </a:b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understood </a:t>
            </a:r>
            <a:r>
              <a:rPr lang="en-US" sz="2200" dirty="0">
                <a:solidFill>
                  <a:schemeClr val="bg1"/>
                </a:solidFill>
                <a:effectLst>
                  <a:outerShdw blurRad="38100" dist="38100" dir="2700000" algn="tl">
                    <a:srgbClr val="000000"/>
                  </a:outerShdw>
                </a:effectLst>
                <a:latin typeface="Tahoma" pitchFamily="34" charset="0"/>
                <a:sym typeface="Symbol" pitchFamily="18" charset="2"/>
              </a:rPr>
              <a:t>about a PSHA is that </a:t>
            </a: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
            </a:r>
            <a:br>
              <a:rPr lang="en-US" sz="2200" dirty="0" smtClean="0">
                <a:solidFill>
                  <a:schemeClr val="bg1"/>
                </a:solidFill>
                <a:effectLst>
                  <a:outerShdw blurRad="38100" dist="38100" dir="2700000" algn="tl">
                    <a:srgbClr val="000000"/>
                  </a:outerShdw>
                </a:effectLst>
                <a:latin typeface="Tahoma" pitchFamily="34" charset="0"/>
                <a:sym typeface="Symbol" pitchFamily="18" charset="2"/>
              </a:rPr>
            </a:b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its objective</a:t>
            </a:r>
            <a:r>
              <a:rPr lang="en-US" sz="2200" dirty="0">
                <a:solidFill>
                  <a:schemeClr val="bg1"/>
                </a:solidFill>
                <a:effectLst>
                  <a:outerShdw blurRad="38100" dist="38100" dir="2700000" algn="tl">
                    <a:srgbClr val="000000"/>
                  </a:outerShdw>
                </a:effectLst>
                <a:latin typeface="Tahoma" pitchFamily="34" charset="0"/>
                <a:sym typeface="Symbol" pitchFamily="18" charset="2"/>
              </a:rPr>
              <a:t> </a:t>
            </a: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can </a:t>
            </a:r>
            <a:r>
              <a:rPr lang="en-US" sz="2200" dirty="0">
                <a:solidFill>
                  <a:schemeClr val="bg1"/>
                </a:solidFill>
                <a:effectLst>
                  <a:outerShdw blurRad="38100" dist="38100" dir="2700000" algn="tl">
                    <a:srgbClr val="000000"/>
                  </a:outerShdw>
                </a:effectLst>
                <a:latin typeface="Tahoma" pitchFamily="34" charset="0"/>
                <a:sym typeface="Symbol" pitchFamily="18" charset="2"/>
              </a:rPr>
              <a:t>be attained only </a:t>
            </a: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
            </a:r>
            <a:br>
              <a:rPr lang="en-US" sz="2200" dirty="0" smtClean="0">
                <a:solidFill>
                  <a:schemeClr val="bg1"/>
                </a:solidFill>
                <a:effectLst>
                  <a:outerShdw blurRad="38100" dist="38100" dir="2700000" algn="tl">
                    <a:srgbClr val="000000"/>
                  </a:outerShdw>
                </a:effectLst>
                <a:latin typeface="Tahoma" pitchFamily="34" charset="0"/>
                <a:sym typeface="Symbol" pitchFamily="18" charset="2"/>
              </a:rPr>
            </a:b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with </a:t>
            </a:r>
            <a:r>
              <a:rPr lang="en-US" sz="2200" dirty="0">
                <a:solidFill>
                  <a:schemeClr val="bg1"/>
                </a:solidFill>
                <a:effectLst>
                  <a:outerShdw blurRad="38100" dist="38100" dir="2700000" algn="tl">
                    <a:srgbClr val="000000"/>
                  </a:outerShdw>
                </a:effectLst>
                <a:latin typeface="Tahoma" pitchFamily="34" charset="0"/>
                <a:sym typeface="Symbol" pitchFamily="18" charset="2"/>
              </a:rPr>
              <a:t>significant </a:t>
            </a: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uncertainty</a:t>
            </a:r>
            <a:r>
              <a:rPr lang="en-US" sz="2200" dirty="0">
                <a:solidFill>
                  <a:schemeClr val="bg1"/>
                </a:solidFill>
                <a:effectLst>
                  <a:outerShdw blurRad="38100" dist="38100" dir="2700000" algn="tl">
                    <a:srgbClr val="000000"/>
                  </a:outerShdw>
                </a:effectLst>
                <a:latin typeface="Tahoma" pitchFamily="34" charset="0"/>
                <a:sym typeface="Symbol" pitchFamily="18" charset="2"/>
              </a:rPr>
              <a:t>.</a:t>
            </a:r>
          </a:p>
          <a:p>
            <a:pPr marL="342900" indent="-342900">
              <a:spcAft>
                <a:spcPct val="90000"/>
              </a:spcAft>
              <a:buClr>
                <a:srgbClr val="FF0000"/>
              </a:buClr>
              <a:buSzPct val="90000"/>
              <a:buFont typeface="Wingdings 3" pitchFamily="18" charset="2"/>
              <a:buChar char=""/>
            </a:pPr>
            <a:r>
              <a:rPr lang="en-US" altLang="ko-KR" sz="2200" dirty="0" err="1">
                <a:solidFill>
                  <a:schemeClr val="bg1"/>
                </a:solidFill>
                <a:effectLst>
                  <a:outerShdw blurRad="38100" dist="38100" dir="2700000" algn="tl">
                    <a:srgbClr val="000000"/>
                  </a:outerShdw>
                </a:effectLst>
                <a:latin typeface="Tahoma" pitchFamily="34" charset="0"/>
                <a:ea typeface="굴림" charset="-127"/>
                <a:sym typeface="Symbol" pitchFamily="18" charset="2"/>
              </a:rPr>
              <a:t>SSHAC</a:t>
            </a: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 believes that the following </a:t>
            </a:r>
            <a: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
            </a:r>
            <a:b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br>
            <a: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should </a:t>
            </a: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be sought in a properly </a:t>
            </a:r>
            <a: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
            </a:r>
            <a:b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br>
            <a: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executed </a:t>
            </a: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PSHA project for a given </a:t>
            </a:r>
            <a: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difficult </a:t>
            </a: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technical issue:</a:t>
            </a:r>
          </a:p>
          <a:p>
            <a:pPr marL="742950" lvl="1" indent="-285750">
              <a:spcAft>
                <a:spcPct val="90000"/>
              </a:spcAft>
              <a:buClr>
                <a:srgbClr val="FF0000"/>
              </a:buClr>
              <a:buFont typeface="Wingdings" pitchFamily="2" charset="2"/>
              <a:buAutoNum type="arabicParenR"/>
            </a:pPr>
            <a:r>
              <a:rPr lang="en-US" altLang="ko-KR" sz="2000" dirty="0">
                <a:solidFill>
                  <a:schemeClr val="bg1"/>
                </a:solidFill>
                <a:effectLst>
                  <a:outerShdw blurRad="38100" dist="38100" dir="2700000" algn="tl">
                    <a:srgbClr val="000000"/>
                  </a:outerShdw>
                </a:effectLst>
                <a:latin typeface="Tahoma" pitchFamily="34" charset="0"/>
                <a:ea typeface="굴림" charset="-127"/>
                <a:sym typeface="Symbol" pitchFamily="18" charset="2"/>
              </a:rPr>
              <a:t>A representation of the legitimate range of technically supportable interpretations among the entire informed technical community, </a:t>
            </a:r>
            <a:r>
              <a:rPr lang="en-US" altLang="ko-KR" sz="20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and</a:t>
            </a:r>
          </a:p>
          <a:p>
            <a:pPr marL="742950" lvl="1" indent="-285750">
              <a:spcAft>
                <a:spcPct val="90000"/>
              </a:spcAft>
              <a:buClr>
                <a:srgbClr val="FF0000"/>
              </a:buClr>
              <a:buFont typeface="Wingdings" pitchFamily="2" charset="2"/>
              <a:buAutoNum type="arabicParenR"/>
            </a:pPr>
            <a:r>
              <a:rPr lang="en-US" altLang="ko-KR" sz="2000" dirty="0">
                <a:solidFill>
                  <a:schemeClr val="bg1"/>
                </a:solidFill>
                <a:effectLst>
                  <a:outerShdw blurRad="38100" dist="38100" dir="2700000" algn="tl">
                    <a:srgbClr val="000000"/>
                  </a:outerShdw>
                </a:effectLst>
                <a:latin typeface="Tahoma" pitchFamily="34" charset="0"/>
                <a:ea typeface="굴림" charset="-127"/>
                <a:sym typeface="Symbol" pitchFamily="18" charset="2"/>
              </a:rPr>
              <a:t>The relative importance or credibility that should be given to the differing hypotheses across that range</a:t>
            </a:r>
            <a:r>
              <a:rPr lang="en-US" altLang="ko-KR" sz="20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a:t>
            </a:r>
            <a:endParaRPr lang="en-US" altLang="ko-KR" sz="2000" dirty="0">
              <a:solidFill>
                <a:schemeClr val="bg1"/>
              </a:solidFill>
              <a:effectLst>
                <a:outerShdw blurRad="38100" dist="38100" dir="2700000" algn="tl">
                  <a:srgbClr val="000000"/>
                </a:outerShdw>
              </a:effectLst>
              <a:latin typeface="Tahoma" pitchFamily="34" charset="0"/>
              <a:ea typeface="굴림" charset="-127"/>
              <a:sym typeface="Symbol" pitchFamily="18" charset="2"/>
            </a:endParaRPr>
          </a:p>
        </p:txBody>
      </p:sp>
      <p:sp>
        <p:nvSpPr>
          <p:cNvPr id="168965" name="Rectangle 5"/>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err="1" smtClean="0">
                <a:effectLst>
                  <a:outerShdw blurRad="38100" dist="38100" dir="2700000" algn="tl">
                    <a:srgbClr val="000000"/>
                  </a:outerShdw>
                </a:effectLst>
              </a:rPr>
              <a:t>SSHAC</a:t>
            </a:r>
            <a:r>
              <a:rPr lang="en-US" sz="3600" b="1" dirty="0" smtClean="0">
                <a:effectLst>
                  <a:outerShdw blurRad="38100" dist="38100" dir="2700000" algn="tl">
                    <a:srgbClr val="000000"/>
                  </a:outerShdw>
                </a:effectLst>
              </a:rPr>
              <a:t> </a:t>
            </a:r>
            <a:r>
              <a:rPr lang="en-US" sz="2800" b="1" dirty="0" smtClean="0">
                <a:effectLst>
                  <a:outerShdw blurRad="38100" dist="38100" dir="2700000" algn="tl">
                    <a:srgbClr val="000000"/>
                  </a:outerShdw>
                </a:effectLst>
              </a:rPr>
              <a:t>(continued)</a:t>
            </a:r>
            <a:endParaRPr lang="en-US" sz="3000" b="1" dirty="0">
              <a:effectLst>
                <a:outerShdw blurRad="38100" dist="38100" dir="2700000" algn="tl">
                  <a:srgbClr val="000000"/>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541" y="762000"/>
            <a:ext cx="3725208" cy="2819400"/>
          </a:xfrm>
          <a:prstGeom prst="rect">
            <a:avLst/>
          </a:prstGeom>
        </p:spPr>
      </p:pic>
      <p:sp>
        <p:nvSpPr>
          <p:cNvPr id="5" name="TextBox 4"/>
          <p:cNvSpPr txBox="1"/>
          <p:nvPr/>
        </p:nvSpPr>
        <p:spPr>
          <a:xfrm>
            <a:off x="7402034" y="3537099"/>
            <a:ext cx="1752600" cy="261610"/>
          </a:xfrm>
          <a:prstGeom prst="rect">
            <a:avLst/>
          </a:prstGeom>
          <a:noFill/>
        </p:spPr>
        <p:txBody>
          <a:bodyPr wrap="square" rtlCol="0">
            <a:spAutoFit/>
          </a:bodyPr>
          <a:lstStyle/>
          <a:p>
            <a:pPr algn="r"/>
            <a:r>
              <a:rPr lang="en-US" sz="1100" dirty="0" smtClean="0">
                <a:solidFill>
                  <a:schemeClr val="bg1"/>
                </a:solidFill>
                <a:latin typeface="Tahoma" pitchFamily="34" charset="0"/>
                <a:cs typeface="Tahoma" pitchFamily="34" charset="0"/>
              </a:rPr>
              <a:t>Hanks et al., 2009</a:t>
            </a:r>
            <a:endParaRPr lang="en-US" sz="11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8222757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2"/>
          <p:cNvSpPr>
            <a:spLocks noRot="1" noChangeArrowheads="1"/>
          </p:cNvSpPr>
          <p:nvPr/>
        </p:nvSpPr>
        <p:spPr bwMode="auto">
          <a:xfrm>
            <a:off x="533400" y="1905000"/>
            <a:ext cx="8077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9100" indent="-419100">
              <a:lnSpc>
                <a:spcPct val="90000"/>
              </a:lnSpc>
              <a:spcAft>
                <a:spcPct val="90000"/>
              </a:spcAft>
              <a:buClr>
                <a:srgbClr val="FF0000"/>
              </a:buClr>
              <a:buSzPct val="90000"/>
              <a:buFont typeface="Wingdings 3" pitchFamily="18" charset="2"/>
              <a:buChar char=""/>
            </a:pPr>
            <a:r>
              <a:rPr lang="en-US" altLang="ko-KR" sz="2200" dirty="0" err="1">
                <a:solidFill>
                  <a:schemeClr val="bg1"/>
                </a:solidFill>
                <a:effectLst>
                  <a:outerShdw blurRad="38100" dist="38100" dir="2700000" algn="tl">
                    <a:srgbClr val="000000"/>
                  </a:outerShdw>
                </a:effectLst>
                <a:latin typeface="Tahoma" pitchFamily="34" charset="0"/>
                <a:ea typeface="굴림" charset="-127"/>
                <a:sym typeface="Symbol" pitchFamily="18" charset="2"/>
              </a:rPr>
              <a:t>SSHAC</a:t>
            </a: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 identifies </a:t>
            </a:r>
            <a: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there are different </a:t>
            </a: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types of consensus, and then concludes that one key source of difficulty is failure to recognize that</a:t>
            </a:r>
          </a:p>
          <a:p>
            <a:pPr marL="838200" lvl="1" indent="-381000">
              <a:lnSpc>
                <a:spcPct val="90000"/>
              </a:lnSpc>
              <a:spcAft>
                <a:spcPct val="90000"/>
              </a:spcAft>
              <a:buClr>
                <a:srgbClr val="FF0000"/>
              </a:buClr>
              <a:buFont typeface="Wingdings" pitchFamily="2" charset="2"/>
              <a:buAutoNum type="arabicParenR"/>
            </a:pP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There is not likely to be "consensus" (as the word is commonly understood) among the various experts; and</a:t>
            </a:r>
          </a:p>
          <a:p>
            <a:pPr marL="838200" lvl="1" indent="-381000">
              <a:lnSpc>
                <a:spcPct val="90000"/>
              </a:lnSpc>
              <a:spcAft>
                <a:spcPct val="90000"/>
              </a:spcAft>
              <a:buClr>
                <a:srgbClr val="FF0000"/>
              </a:buClr>
              <a:buFont typeface="Wingdings" pitchFamily="2" charset="2"/>
              <a:buAutoNum type="arabicParenR"/>
            </a:pP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No single interpretation concerning a complex earth-sciences issue is the "correct" one.</a:t>
            </a:r>
            <a:endParaRPr lang="en-US" sz="2200" dirty="0">
              <a:solidFill>
                <a:schemeClr val="bg1"/>
              </a:solidFill>
              <a:effectLst>
                <a:outerShdw blurRad="38100" dist="38100" dir="2700000" algn="tl">
                  <a:srgbClr val="000000"/>
                </a:outerShdw>
              </a:effectLst>
              <a:latin typeface="Tahoma" pitchFamily="34" charset="0"/>
              <a:ea typeface="굴림" charset="-127"/>
              <a:sym typeface="Symbol" pitchFamily="18" charset="2"/>
            </a:endParaRPr>
          </a:p>
        </p:txBody>
      </p:sp>
      <p:sp>
        <p:nvSpPr>
          <p:cNvPr id="241667"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a:effectLst>
                  <a:outerShdw blurRad="38100" dist="38100" dir="2700000" algn="tl">
                    <a:srgbClr val="000000"/>
                  </a:outerShdw>
                </a:effectLst>
              </a:rPr>
              <a:t>Consensus</a:t>
            </a:r>
          </a:p>
        </p:txBody>
      </p:sp>
    </p:spTree>
    <p:extLst>
      <p:ext uri="{BB962C8B-B14F-4D97-AF65-F5344CB8AC3E}">
        <p14:creationId xmlns:p14="http://schemas.microsoft.com/office/powerpoint/2010/main" val="21616393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Rot="1" noChangeArrowheads="1"/>
          </p:cNvSpPr>
          <p:nvPr/>
        </p:nvSpPr>
        <p:spPr bwMode="auto">
          <a:xfrm>
            <a:off x="533400" y="1219200"/>
            <a:ext cx="8077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8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outerShdw>
                </a:effectLst>
                <a:latin typeface="Tahoma" pitchFamily="34" charset="0"/>
                <a:sym typeface="Symbol" pitchFamily="18" charset="2"/>
              </a:rPr>
              <a:t>When independently applied by different groups, would yield "comparable" results, defined as results whose overlap is within the broad uncertainty bands that inevitably characterize PSHA results.</a:t>
            </a:r>
            <a:endPar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endParaRPr>
          </a:p>
          <a:p>
            <a:pPr marL="342900" indent="-342900">
              <a:spcAft>
                <a:spcPct val="80000"/>
              </a:spcAft>
              <a:buClr>
                <a:srgbClr val="FF0000"/>
              </a:buClr>
              <a:buSzPct val="90000"/>
              <a:buFont typeface="Wingdings 3" pitchFamily="18" charset="2"/>
              <a:buChar char=""/>
            </a:pP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For this to be true, </a:t>
            </a:r>
            <a:r>
              <a:rPr lang="en-US" altLang="ko-KR" sz="2200" dirty="0" smtClean="0">
                <a:solidFill>
                  <a:schemeClr val="bg1"/>
                </a:solidFill>
                <a:effectLst>
                  <a:outerShdw blurRad="38100" dist="38100" dir="2700000" algn="tl">
                    <a:srgbClr val="000000"/>
                  </a:outerShdw>
                </a:effectLst>
                <a:latin typeface="Tahoma" pitchFamily="34" charset="0"/>
                <a:ea typeface="굴림" charset="-127"/>
                <a:sym typeface="Symbol" pitchFamily="18" charset="2"/>
              </a:rPr>
              <a:t>the </a:t>
            </a: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uncertainties in the methodology must be confronted and dealt with head-on.  No PSHA analyst should attempt less, and no PSHA sponsor should accept less. </a:t>
            </a:r>
            <a:endParaRPr lang="en-US" sz="2200" dirty="0">
              <a:solidFill>
                <a:schemeClr val="bg1"/>
              </a:solidFill>
              <a:effectLst>
                <a:outerShdw blurRad="38100" dist="38100" dir="2700000" algn="tl">
                  <a:srgbClr val="000000"/>
                </a:outerShdw>
              </a:effectLst>
              <a:latin typeface="Tahoma" pitchFamily="34" charset="0"/>
              <a:sym typeface="Symbol" pitchFamily="18" charset="2"/>
            </a:endParaRPr>
          </a:p>
        </p:txBody>
      </p:sp>
      <p:sp>
        <p:nvSpPr>
          <p:cNvPr id="225283"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a:effectLst>
                  <a:outerShdw blurRad="38100" dist="38100" dir="2700000" algn="tl">
                    <a:srgbClr val="000000"/>
                  </a:outerShdw>
                </a:effectLst>
              </a:rPr>
              <a:t>Criterion for a Successful PSHA</a:t>
            </a:r>
          </a:p>
        </p:txBody>
      </p:sp>
      <p:pic>
        <p:nvPicPr>
          <p:cNvPr id="4" name="Picture 14" descr="Christchurch Earthquake feb 22 2011 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267200"/>
            <a:ext cx="3415274" cy="22159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423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Rot="1" noChangeArrowheads="1"/>
          </p:cNvSpPr>
          <p:nvPr/>
        </p:nvSpPr>
        <p:spPr bwMode="auto">
          <a:xfrm>
            <a:off x="457200" y="1524000"/>
            <a:ext cx="8077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80000"/>
              </a:spcAft>
              <a:buClr>
                <a:srgbClr val="FF0000"/>
              </a:buClr>
              <a:buSzPct val="90000"/>
              <a:buFont typeface="Wingdings 3" pitchFamily="18" charset="2"/>
              <a:buChar char=""/>
            </a:pPr>
            <a:r>
              <a:rPr lang="en-US" altLang="ko-KR" sz="2200" dirty="0">
                <a:solidFill>
                  <a:schemeClr val="bg1"/>
                </a:solidFill>
                <a:effectLst>
                  <a:outerShdw blurRad="38100" dist="38100" dir="2700000" algn="tl">
                    <a:srgbClr val="000000"/>
                  </a:outerShdw>
                </a:effectLst>
                <a:latin typeface="Tahoma" pitchFamily="34" charset="0"/>
                <a:ea typeface="굴림" charset="-127"/>
                <a:sym typeface="Symbol" pitchFamily="18" charset="2"/>
              </a:rPr>
              <a:t>Regardless of the scale of the PSHA study, the goal remains the same: to represent the center, the body, and the range of technical interpretations that the larger informed technical community would have if they were to conduct the study. </a:t>
            </a:r>
            <a:endParaRPr lang="en-US" sz="2200" dirty="0">
              <a:solidFill>
                <a:schemeClr val="bg1"/>
              </a:solidFill>
              <a:effectLst>
                <a:outerShdw blurRad="38100" dist="38100" dir="2700000" algn="tl">
                  <a:srgbClr val="000000"/>
                </a:outerShdw>
              </a:effectLst>
              <a:latin typeface="Tahoma" pitchFamily="34" charset="0"/>
              <a:sym typeface="Symbol" pitchFamily="18" charset="2"/>
            </a:endParaRPr>
          </a:p>
        </p:txBody>
      </p:sp>
      <p:sp>
        <p:nvSpPr>
          <p:cNvPr id="226307"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a:effectLst>
                  <a:outerShdw blurRad="38100" dist="38100" dir="2700000" algn="tl">
                    <a:srgbClr val="000000"/>
                  </a:outerShdw>
                </a:effectLst>
              </a:rPr>
              <a:t>Criterion for a Successful PSHA </a:t>
            </a:r>
            <a:r>
              <a:rPr lang="en-US" sz="2800" b="1" dirty="0">
                <a:effectLst>
                  <a:outerShdw blurRad="38100" dist="38100" dir="2700000" algn="tl">
                    <a:srgbClr val="000000"/>
                  </a:outerShdw>
                </a:effectLst>
              </a:rPr>
              <a:t>(cont.)</a:t>
            </a:r>
            <a:endParaRPr lang="en-US" sz="3000" b="1" dirty="0">
              <a:effectLst>
                <a:outerShdw blurRad="38100" dist="38100" dir="2700000" algn="tl">
                  <a:srgbClr val="000000"/>
                </a:outerShdw>
              </a:effectLst>
            </a:endParaRPr>
          </a:p>
        </p:txBody>
      </p:sp>
      <p:pic>
        <p:nvPicPr>
          <p:cNvPr id="4" name="Picture 2" descr="http://maximumrocknroll.com/wp-content/uploads/2011/03/Japan_Quake_march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6972"/>
            <a:ext cx="6091567" cy="2436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226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152400" y="1371600"/>
            <a:ext cx="8077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2004 moment magnitude (</a:t>
            </a:r>
            <a:r>
              <a:rPr lang="en-US" sz="2200" b="1" dirty="0">
                <a:solidFill>
                  <a:schemeClr val="bg1"/>
                </a:solidFill>
                <a:effectLst>
                  <a:outerShdw blurRad="38100" dist="38100" dir="2700000" algn="tl">
                    <a:srgbClr val="000000">
                      <a:alpha val="43137"/>
                    </a:srgbClr>
                  </a:outerShdw>
                </a:effectLst>
                <a:latin typeface="Tahoma" pitchFamily="34" charset="0"/>
                <a:cs typeface="Tahoma" pitchFamily="34" charset="0"/>
              </a:rPr>
              <a:t>M</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9.2 Sumatra and 2011 </a:t>
            </a:r>
            <a:r>
              <a:rPr lang="en-US" sz="2200" b="1" dirty="0">
                <a:solidFill>
                  <a:schemeClr val="bg1"/>
                </a:solidFill>
                <a:effectLst>
                  <a:outerShdw blurRad="38100" dist="38100" dir="2700000" algn="tl">
                    <a:srgbClr val="000000">
                      <a:alpha val="43137"/>
                    </a:srgbClr>
                  </a:outerShdw>
                </a:effectLst>
                <a:latin typeface="Tahoma" pitchFamily="34" charset="0"/>
                <a:cs typeface="Tahoma" pitchFamily="34" charset="0"/>
              </a:rPr>
              <a:t>M</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9.0 Tohoku, Japan earthquakes can be regarded as “extreme” events because in the past 200 years, less than 10 earthquakes have reached </a:t>
            </a:r>
            <a:r>
              <a:rPr lang="en-US" sz="2200" b="1" dirty="0">
                <a:solidFill>
                  <a:schemeClr val="bg1"/>
                </a:solidFill>
                <a:effectLst>
                  <a:outerShdw blurRad="38100" dist="38100" dir="2700000" algn="tl">
                    <a:srgbClr val="000000">
                      <a:alpha val="43137"/>
                    </a:srgbClr>
                  </a:outerShdw>
                </a:effectLst>
                <a:latin typeface="Tahoma" pitchFamily="34" charset="0"/>
                <a:cs typeface="Tahoma" pitchFamily="34" charset="0"/>
              </a:rPr>
              <a:t>M</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9.0 or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greater.</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Both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earthquakes can also be regarded as extreme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events because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of the devastating loss of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life.</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However, the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2010 </a:t>
            </a:r>
            <a:r>
              <a:rPr lang="en-US" sz="2200" b="1" dirty="0">
                <a:solidFill>
                  <a:schemeClr val="bg1"/>
                </a:solidFill>
                <a:effectLst>
                  <a:outerShdw blurRad="38100" dist="38100" dir="2700000" algn="tl">
                    <a:srgbClr val="000000">
                      <a:alpha val="43137"/>
                    </a:srgbClr>
                  </a:outerShdw>
                </a:effectLst>
                <a:latin typeface="Tahoma" pitchFamily="34" charset="0"/>
                <a:cs typeface="Tahoma" pitchFamily="34" charset="0"/>
              </a:rPr>
              <a:t>M</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7.0 Haiti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earthquake is also an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extreme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event because possibly many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more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than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100,000 deaths occurred</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even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though it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was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of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moderate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size.</a:t>
            </a: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Introduction</a:t>
            </a:r>
            <a:endParaRPr lang="en-US" sz="3600" b="1" dirty="0">
              <a:effectLst>
                <a:outerShdw blurRad="38100" dist="38100" dir="2700000" algn="tl">
                  <a:srgbClr val="000000"/>
                </a:outerShdw>
              </a:effectLst>
            </a:endParaRPr>
          </a:p>
        </p:txBody>
      </p:sp>
      <p:pic>
        <p:nvPicPr>
          <p:cNvPr id="4" name="Picture 2" descr="Haiti Earthquake January 2010"/>
          <p:cNvPicPr>
            <a:picLocks noChangeAspect="1" noChangeArrowheads="1"/>
          </p:cNvPicPr>
          <p:nvPr/>
        </p:nvPicPr>
        <p:blipFill rotWithShape="1">
          <a:blip r:embed="rId3">
            <a:extLst>
              <a:ext uri="{28A0092B-C50C-407E-A947-70E740481C1C}">
                <a14:useLocalDpi xmlns:a14="http://schemas.microsoft.com/office/drawing/2010/main" val="0"/>
              </a:ext>
            </a:extLst>
          </a:blip>
          <a:srcRect b="15174"/>
          <a:stretch/>
        </p:blipFill>
        <p:spPr bwMode="auto">
          <a:xfrm>
            <a:off x="5105400" y="3678430"/>
            <a:ext cx="4038600" cy="22651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Rot="1" noChangeArrowheads="1"/>
          </p:cNvSpPr>
          <p:nvPr/>
        </p:nvSpPr>
        <p:spPr bwMode="auto">
          <a:xfrm>
            <a:off x="533400" y="1600200"/>
            <a:ext cx="8077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80000"/>
              </a:spcAft>
              <a:buClr>
                <a:srgbClr val="FF0000"/>
              </a:buClr>
              <a:buSzPct val="90000"/>
              <a:buFont typeface="Wingdings 3" pitchFamily="18" charset="2"/>
              <a:buChar char=""/>
            </a:pPr>
            <a:r>
              <a:rPr lang="en-US" sz="2200">
                <a:solidFill>
                  <a:schemeClr val="bg1"/>
                </a:solidFill>
                <a:effectLst>
                  <a:outerShdw blurRad="38100" dist="38100" dir="2700000" algn="tl">
                    <a:srgbClr val="000000"/>
                  </a:outerShdw>
                </a:effectLst>
                <a:latin typeface="Tahoma" pitchFamily="34" charset="0"/>
                <a:sym typeface="Symbol" pitchFamily="18" charset="2"/>
              </a:rPr>
              <a:t>Experts tend to underestimate uncertainties.  They tend to act as proponents rather than evaluators.</a:t>
            </a:r>
          </a:p>
          <a:p>
            <a:pPr marL="342900" indent="-342900">
              <a:spcAft>
                <a:spcPct val="80000"/>
              </a:spcAft>
              <a:buClr>
                <a:srgbClr val="FF0000"/>
              </a:buClr>
              <a:buSzPct val="90000"/>
              <a:buFont typeface="Wingdings 3" pitchFamily="18" charset="2"/>
              <a:buChar char=""/>
            </a:pPr>
            <a:r>
              <a:rPr lang="en-US" sz="2200">
                <a:solidFill>
                  <a:schemeClr val="bg1"/>
                </a:solidFill>
                <a:effectLst>
                  <a:outerShdw blurRad="38100" dist="38100" dir="2700000" algn="tl">
                    <a:srgbClr val="000000"/>
                  </a:outerShdw>
                </a:effectLst>
                <a:latin typeface="Tahoma" pitchFamily="34" charset="0"/>
                <a:sym typeface="Symbol" pitchFamily="18" charset="2"/>
              </a:rPr>
              <a:t>There are several reasons why this is the case.  One reason is that experts are so invested in their own model and convinced that their model is correct, they have not or will not evaluate alternative models and interpretations and all sources of uncertainties.  </a:t>
            </a:r>
          </a:p>
          <a:p>
            <a:pPr marL="342900" indent="-342900">
              <a:spcAft>
                <a:spcPct val="80000"/>
              </a:spcAft>
              <a:buClr>
                <a:srgbClr val="FF0000"/>
              </a:buClr>
              <a:buSzPct val="90000"/>
              <a:buFont typeface="Wingdings 3" pitchFamily="18" charset="2"/>
              <a:buChar char=""/>
            </a:pPr>
            <a:r>
              <a:rPr lang="en-US" sz="2200">
                <a:solidFill>
                  <a:schemeClr val="bg1"/>
                </a:solidFill>
                <a:effectLst>
                  <a:outerShdw blurRad="38100" dist="38100" dir="2700000" algn="tl">
                    <a:srgbClr val="000000"/>
                  </a:outerShdw>
                </a:effectLst>
                <a:latin typeface="Tahoma" pitchFamily="34" charset="0"/>
                <a:sym typeface="Symbol" pitchFamily="18" charset="2"/>
              </a:rPr>
              <a:t>This process is called “anchoring”.</a:t>
            </a:r>
          </a:p>
        </p:txBody>
      </p:sp>
      <p:sp>
        <p:nvSpPr>
          <p:cNvPr id="236547"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400" b="1">
                <a:effectLst>
                  <a:outerShdw blurRad="38100" dist="38100" dir="2700000" algn="tl">
                    <a:srgbClr val="000000"/>
                  </a:outerShdw>
                </a:effectLst>
              </a:rPr>
              <a:t>A Note about Experts and Uncertainties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159258"/>
            <a:ext cx="2803746" cy="2089142"/>
          </a:xfrm>
          <a:prstGeom prst="rect">
            <a:avLst/>
          </a:prstGeom>
        </p:spPr>
      </p:pic>
    </p:spTree>
    <p:extLst>
      <p:ext uri="{BB962C8B-B14F-4D97-AF65-F5344CB8AC3E}">
        <p14:creationId xmlns:p14="http://schemas.microsoft.com/office/powerpoint/2010/main" val="26470630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Rot="1" noChangeArrowheads="1"/>
          </p:cNvSpPr>
          <p:nvPr/>
        </p:nvSpPr>
        <p:spPr bwMode="auto">
          <a:xfrm>
            <a:off x="533400" y="1600200"/>
            <a:ext cx="8077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8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outerShdw>
                </a:effectLst>
                <a:latin typeface="Tahoma" pitchFamily="34" charset="0"/>
                <a:sym typeface="Symbol" pitchFamily="18" charset="2"/>
              </a:rPr>
              <a:t>Experts </a:t>
            </a: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often say that we have no data or information on a certain parameter and so they avoid making the characterization.</a:t>
            </a:r>
            <a:endParaRPr lang="en-US" sz="2200" dirty="0">
              <a:solidFill>
                <a:schemeClr val="bg1"/>
              </a:solidFill>
              <a:effectLst>
                <a:outerShdw blurRad="38100" dist="38100" dir="2700000" algn="tl">
                  <a:srgbClr val="000000"/>
                </a:outerShdw>
              </a:effectLst>
              <a:latin typeface="Tahoma" pitchFamily="34" charset="0"/>
              <a:sym typeface="Symbol" pitchFamily="18" charset="2"/>
            </a:endParaRPr>
          </a:p>
          <a:p>
            <a:pPr marL="342900" indent="-342900">
              <a:spcAft>
                <a:spcPct val="8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outerShdw>
                </a:effectLst>
                <a:latin typeface="Tahoma" pitchFamily="34" charset="0"/>
                <a:sym typeface="Symbol" pitchFamily="18" charset="2"/>
              </a:rPr>
              <a:t>The result is that in many parts of the world, the state of the state-of-the-practice is well below the state-of-the-art.  That produces biased estimates of hazard.</a:t>
            </a:r>
            <a:endParaRPr lang="en-US" sz="2200" dirty="0">
              <a:solidFill>
                <a:schemeClr val="bg1"/>
              </a:solidFill>
              <a:effectLst>
                <a:outerShdw blurRad="38100" dist="38100" dir="2700000" algn="tl">
                  <a:srgbClr val="000000"/>
                </a:outerShdw>
              </a:effectLst>
              <a:latin typeface="Tahoma" pitchFamily="34" charset="0"/>
              <a:sym typeface="Symbol" pitchFamily="18" charset="2"/>
            </a:endParaRPr>
          </a:p>
          <a:p>
            <a:pPr marL="342900" indent="-342900">
              <a:spcAft>
                <a:spcPct val="80000"/>
              </a:spcAft>
              <a:buClr>
                <a:srgbClr val="FF0000"/>
              </a:buClr>
              <a:buSzPct val="90000"/>
              <a:buFont typeface="Wingdings 3" pitchFamily="18" charset="2"/>
              <a:buChar char=""/>
            </a:pPr>
            <a:endParaRPr lang="en-US" sz="2200" dirty="0">
              <a:solidFill>
                <a:schemeClr val="bg1"/>
              </a:solidFill>
              <a:effectLst>
                <a:outerShdw blurRad="38100" dist="38100" dir="2700000" algn="tl">
                  <a:srgbClr val="000000"/>
                </a:outerShdw>
              </a:effectLst>
              <a:latin typeface="Tahoma" pitchFamily="34" charset="0"/>
              <a:sym typeface="Symbol" pitchFamily="18" charset="2"/>
            </a:endParaRPr>
          </a:p>
        </p:txBody>
      </p:sp>
      <p:sp>
        <p:nvSpPr>
          <p:cNvPr id="236547"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400" b="1">
                <a:effectLst>
                  <a:outerShdw blurRad="38100" dist="38100" dir="2700000" algn="tl">
                    <a:srgbClr val="000000"/>
                  </a:outerShdw>
                </a:effectLst>
              </a:rPr>
              <a:t>A Note about Experts and Uncertainties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159258"/>
            <a:ext cx="2803746" cy="2089142"/>
          </a:xfrm>
          <a:prstGeom prst="rect">
            <a:avLst/>
          </a:prstGeom>
        </p:spPr>
      </p:pic>
    </p:spTree>
    <p:extLst>
      <p:ext uri="{BB962C8B-B14F-4D97-AF65-F5344CB8AC3E}">
        <p14:creationId xmlns:p14="http://schemas.microsoft.com/office/powerpoint/2010/main" val="1737878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533400" y="1295400"/>
            <a:ext cx="8077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Except for possibly extreme magnitudes, we know, by and large, where there will be extreme losses on a global scale: in earthquake-prone areas where there is a large concentrated population that is vulnerable because of poorly engineered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buildings.</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were aware of the situation in Haiti</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Past large earthquakes had previously destroyed Port-au-Prince.</a:t>
            </a:r>
            <a:endPar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endParaRP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Risk Analysis</a:t>
            </a:r>
            <a:endParaRPr lang="en-US" sz="3600" b="1" dirty="0">
              <a:effectLst>
                <a:outerShdw blurRad="38100" dist="38100" dir="2700000" algn="tl">
                  <a:srgbClr val="000000"/>
                </a:outerShdw>
              </a:effectLst>
            </a:endParaRPr>
          </a:p>
        </p:txBody>
      </p:sp>
      <p:pic>
        <p:nvPicPr>
          <p:cNvPr id="5" name="Picture 4" descr="Haiti Earthquake January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21753"/>
            <a:ext cx="3733800" cy="24688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5977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533400" y="1066800"/>
            <a:ext cx="8077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What is an acceptable level of risk?  Often specified in terms of probabilistic hazard</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Decisions cannot be made on the worse-case scenario.</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What is a worse-case scenario?  Difficult to assess because of large uncertainties unless the event has occurred in the past and even then, population, inventory and vulnerability change with time.</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Decisions must be based on risk because of economic and societal limitations.</a:t>
            </a:r>
          </a:p>
          <a:p>
            <a:pPr marL="342900" indent="-342900">
              <a:lnSpc>
                <a:spcPct val="90000"/>
              </a:lnSpc>
              <a:spcAft>
                <a:spcPct val="90000"/>
              </a:spcAft>
              <a:buClr>
                <a:srgbClr val="FF0000"/>
              </a:buClr>
              <a:buSzPct val="90000"/>
              <a:buFont typeface="Wingdings 3" pitchFamily="18" charset="2"/>
              <a:buChar char=""/>
            </a:pPr>
            <a:endPar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endParaRP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Risk</a:t>
            </a:r>
            <a:endParaRPr lang="en-US" sz="3600" b="1" dirty="0">
              <a:effectLst>
                <a:outerShdw blurRad="38100" dist="38100" dir="2700000" algn="tl">
                  <a:srgbClr val="000000"/>
                </a:outerShdw>
              </a:effectLst>
            </a:endParaRPr>
          </a:p>
        </p:txBody>
      </p:sp>
    </p:spTree>
    <p:extLst>
      <p:ext uri="{BB962C8B-B14F-4D97-AF65-F5344CB8AC3E}">
        <p14:creationId xmlns:p14="http://schemas.microsoft.com/office/powerpoint/2010/main" val="8380509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520995" y="1143000"/>
            <a:ext cx="8458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tabLst>
                <a:tab pos="3433763" algn="l"/>
                <a:tab pos="3890963" algn="l"/>
              </a:tabLst>
            </a:pPr>
            <a:r>
              <a:rPr lang="en-US" sz="25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Nuclear Power Plants 	– 	1 in 10,000</a:t>
            </a:r>
          </a:p>
          <a:p>
            <a:pPr marL="342900" indent="-342900">
              <a:lnSpc>
                <a:spcPct val="90000"/>
              </a:lnSpc>
              <a:spcAft>
                <a:spcPct val="90000"/>
              </a:spcAft>
              <a:buClr>
                <a:srgbClr val="FF0000"/>
              </a:buClr>
              <a:buSzPct val="90000"/>
              <a:buFont typeface="Wingdings 3" pitchFamily="18" charset="2"/>
              <a:buChar char=""/>
              <a:tabLst>
                <a:tab pos="3433763" algn="l"/>
                <a:tab pos="3890963" algn="l"/>
              </a:tabLst>
            </a:pPr>
            <a:r>
              <a:rPr lang="en-US" sz="2500" dirty="0" smtClean="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rPr>
              <a:t>High Hazard Dams 	– 	1 in 3,000 to 1 in 10,000</a:t>
            </a:r>
          </a:p>
          <a:p>
            <a:pPr marL="342900" indent="-342900">
              <a:lnSpc>
                <a:spcPct val="90000"/>
              </a:lnSpc>
              <a:spcAft>
                <a:spcPct val="90000"/>
              </a:spcAft>
              <a:buClr>
                <a:srgbClr val="FF0000"/>
              </a:buClr>
              <a:buSzPct val="90000"/>
              <a:buFont typeface="Wingdings 3" pitchFamily="18" charset="2"/>
              <a:buChar char=""/>
              <a:tabLst>
                <a:tab pos="3433763" algn="l"/>
                <a:tab pos="3890963" algn="l"/>
              </a:tabLst>
            </a:pPr>
            <a:r>
              <a:rPr lang="en-US" sz="2500" dirty="0" smtClean="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rPr>
              <a:t>Ordinary Buildings 	– 	1 in 500</a:t>
            </a:r>
          </a:p>
          <a:p>
            <a:pPr marL="342900" indent="-342900">
              <a:lnSpc>
                <a:spcPct val="90000"/>
              </a:lnSpc>
              <a:spcAft>
                <a:spcPct val="90000"/>
              </a:spcAft>
              <a:buClr>
                <a:srgbClr val="FF0000"/>
              </a:buClr>
              <a:buSzPct val="90000"/>
              <a:buFont typeface="Wingdings 3" pitchFamily="18" charset="2"/>
              <a:buChar char=""/>
            </a:pPr>
            <a:r>
              <a:rPr lang="en-US" sz="2500" dirty="0" smtClean="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rPr>
              <a:t>What is the lowest probability that should be considered?</a:t>
            </a:r>
          </a:p>
          <a:p>
            <a:pPr marL="342900" indent="-342900">
              <a:lnSpc>
                <a:spcPct val="90000"/>
              </a:lnSpc>
              <a:spcAft>
                <a:spcPct val="90000"/>
              </a:spcAft>
              <a:buClr>
                <a:srgbClr val="FF0000"/>
              </a:buClr>
              <a:buSzPct val="90000"/>
              <a:buFont typeface="Wingdings 3" pitchFamily="18" charset="2"/>
              <a:buChar char=""/>
            </a:pPr>
            <a:r>
              <a:rPr lang="en-US" sz="2500" dirty="0" smtClean="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rPr>
              <a:t>Low probability – high consequence events are difficult to mitigate for because of the trade-offs with other competing needs.</a:t>
            </a:r>
            <a:endParaRPr lang="en-US" sz="2500" dirty="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endParaRP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Hazard Probabilities</a:t>
            </a:r>
            <a:endParaRPr lang="en-US" sz="3600" b="1" dirty="0">
              <a:effectLst>
                <a:outerShdw blurRad="38100" dist="38100" dir="2700000" algn="tl">
                  <a:srgbClr val="000000"/>
                </a:outerShdw>
              </a:effectLst>
            </a:endParaRPr>
          </a:p>
        </p:txBody>
      </p:sp>
    </p:spTree>
    <p:extLst>
      <p:ext uri="{BB962C8B-B14F-4D97-AF65-F5344CB8AC3E}">
        <p14:creationId xmlns:p14="http://schemas.microsoft.com/office/powerpoint/2010/main" val="6491198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457200" y="1600200"/>
            <a:ext cx="807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In terms of predicting seismic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hazard</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was the 2011 earthquake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considered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in analyses in Japan?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Apparently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not but in retrospect, it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should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have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been.</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Although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there was no well documented case of a previous </a:t>
            </a:r>
            <a:r>
              <a:rPr lang="en-US" sz="2200" b="1" dirty="0">
                <a:solidFill>
                  <a:schemeClr val="bg1"/>
                </a:solidFill>
                <a:effectLst>
                  <a:outerShdw blurRad="38100" dist="38100" dir="2700000" algn="tl">
                    <a:srgbClr val="000000">
                      <a:alpha val="43137"/>
                    </a:srgbClr>
                  </a:outerShdw>
                </a:effectLst>
                <a:latin typeface="Tahoma" pitchFamily="34" charset="0"/>
                <a:cs typeface="Tahoma" pitchFamily="34" charset="0"/>
              </a:rPr>
              <a:t>M</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9 earthquake occurring along the northern Japan subduction zone, the 869 </a:t>
            </a:r>
            <a:r>
              <a:rPr lang="en-US" sz="2200" dirty="0" err="1">
                <a:solidFill>
                  <a:schemeClr val="bg1"/>
                </a:solidFill>
                <a:effectLst>
                  <a:outerShdw blurRad="38100" dist="38100" dir="2700000" algn="tl">
                    <a:srgbClr val="000000">
                      <a:alpha val="43137"/>
                    </a:srgbClr>
                  </a:outerShdw>
                </a:effectLst>
                <a:latin typeface="Tahoma" pitchFamily="34" charset="0"/>
                <a:cs typeface="Tahoma" pitchFamily="34" charset="0"/>
              </a:rPr>
              <a:t>Jogan</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earthquake was suggested in 2005 to have been a predecessor of the 2011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event.</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Why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wasn’t this possibility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considered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in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PSHA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for the </a:t>
            </a:r>
            <a:r>
              <a:rPr lang="en-US" sz="2200" dirty="0" err="1" smtClean="0">
                <a:solidFill>
                  <a:schemeClr val="bg1"/>
                </a:solidFill>
                <a:effectLst>
                  <a:outerShdw blurRad="38100" dist="38100" dir="2700000" algn="tl">
                    <a:srgbClr val="000000">
                      <a:alpha val="43137"/>
                    </a:srgbClr>
                  </a:outerShdw>
                </a:effectLst>
                <a:latin typeface="Tahoma" pitchFamily="34" charset="0"/>
                <a:cs typeface="Tahoma" pitchFamily="34" charset="0"/>
              </a:rPr>
              <a:t>Fukishima</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nuclear power plant?</a:t>
            </a:r>
            <a:endPar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sym typeface="Symbol" pitchFamily="18" charset="2"/>
            </a:endParaRP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Tohoku-Oki Earthquake</a:t>
            </a:r>
            <a:endParaRPr lang="en-US" sz="3600" b="1" dirty="0">
              <a:effectLst>
                <a:outerShdw blurRad="38100" dist="38100" dir="2700000" algn="tl">
                  <a:srgbClr val="000000"/>
                </a:outerShdw>
              </a:effectLst>
            </a:endParaRPr>
          </a:p>
        </p:txBody>
      </p:sp>
      <p:pic>
        <p:nvPicPr>
          <p:cNvPr id="4" name="Picture 2" descr="http://www.nonpopulist.com/wp-content/uploads/2011/03/Japan-Tsunami-Earthquake-2011-pictu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558" y="990600"/>
            <a:ext cx="3431042" cy="2270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450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381000" y="1600200"/>
            <a:ext cx="807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However, what if no evidence of the 869 earthquake had become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available?</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It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might still be argued that a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M</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9 earthquake should have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been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addressed by looking at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other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subduction zones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worldwide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where apparently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segmented” subduction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zones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had multiple segments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rupturing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together in a larger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than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anticipated earthquake,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such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as the 2004 Sumatra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
            </a:r>
            <a:b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b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earthquake</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a:t>
            </a: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a:effectLst>
                  <a:outerShdw blurRad="38100" dist="38100" dir="2700000" algn="tl">
                    <a:srgbClr val="000000"/>
                  </a:outerShdw>
                </a:effectLst>
              </a:rPr>
              <a:t>Tohoku-Oki </a:t>
            </a:r>
            <a:r>
              <a:rPr lang="en-US" sz="3600" b="1" dirty="0" smtClean="0">
                <a:effectLst>
                  <a:outerShdw blurRad="38100" dist="38100" dir="2700000" algn="tl">
                    <a:srgbClr val="000000"/>
                  </a:outerShdw>
                </a:effectLst>
              </a:rPr>
              <a:t>Earthquake </a:t>
            </a:r>
            <a:r>
              <a:rPr lang="en-US" sz="2800" b="1" dirty="0" smtClean="0">
                <a:effectLst>
                  <a:outerShdw blurRad="38100" dist="38100" dir="2700000" algn="tl">
                    <a:srgbClr val="000000"/>
                  </a:outerShdw>
                </a:effectLst>
              </a:rPr>
              <a:t>(continued)</a:t>
            </a:r>
            <a:endParaRPr lang="en-US" sz="3600" b="1" dirty="0">
              <a:effectLst>
                <a:outerShdw blurRad="38100" dist="38100" dir="2700000" algn="tl">
                  <a:srgbClr val="000000"/>
                </a:outerShdw>
              </a:effectLst>
            </a:endParaRPr>
          </a:p>
        </p:txBody>
      </p:sp>
      <p:pic>
        <p:nvPicPr>
          <p:cNvPr id="5" name="Picture 13" descr="http://1.bp.blogspot.com/-XJ4SNGGsWaw/TZ3s9EjNI9I/AAAAAAAABbA/LziVhxSJMpU/s1600/Tohoku%2Bearthquake%2Bmagnitude%2B9%2Bis%2Bone%2Bof%2Bthe%2Bbiggest%2Bin%2Brecorded%2Bhistory.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4953000" y="2083107"/>
            <a:ext cx="3019796" cy="44700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8939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50" name="Rectangle 14"/>
          <p:cNvSpPr>
            <a:spLocks noGrp="1" noChangeArrowheads="1"/>
          </p:cNvSpPr>
          <p:nvPr>
            <p:ph type="title"/>
          </p:nvPr>
        </p:nvSpPr>
        <p:spPr>
          <a:xfrm>
            <a:off x="152400" y="228600"/>
            <a:ext cx="2743200" cy="5886450"/>
          </a:xfrm>
          <a:gradFill rotWithShape="1">
            <a:gsLst>
              <a:gs pos="0">
                <a:srgbClr val="00003A"/>
              </a:gs>
              <a:gs pos="100000">
                <a:srgbClr val="40458C"/>
              </a:gs>
            </a:gsLst>
            <a:lin ang="0" scaled="1"/>
          </a:gradFill>
          <a:ln/>
        </p:spPr>
        <p:txBody>
          <a:bodyPr/>
          <a:lstStyle/>
          <a:p>
            <a:pPr algn="l"/>
            <a:r>
              <a:rPr lang="en-US" sz="2600" b="1" dirty="0" smtClean="0">
                <a:effectLst>
                  <a:outerShdw blurRad="38100" dist="38100" dir="2700000" algn="tl">
                    <a:srgbClr val="000000"/>
                  </a:outerShdw>
                </a:effectLst>
              </a:rPr>
              <a:t>Ground </a:t>
            </a:r>
            <a:r>
              <a:rPr lang="en-US" sz="2600" b="1" dirty="0">
                <a:effectLst>
                  <a:outerShdw blurRad="38100" dist="38100" dir="2700000" algn="tl">
                    <a:srgbClr val="000000"/>
                  </a:outerShdw>
                </a:effectLst>
              </a:rPr>
              <a:t>Motion Prediction </a:t>
            </a:r>
            <a:r>
              <a:rPr lang="en-US" sz="2600" b="1" dirty="0" smtClean="0">
                <a:effectLst>
                  <a:outerShdw blurRad="38100" dist="38100" dir="2700000" algn="tl">
                    <a:srgbClr val="000000"/>
                  </a:outerShdw>
                </a:effectLst>
              </a:rPr>
              <a:t>Model </a:t>
            </a:r>
            <a:r>
              <a:rPr lang="en-US" sz="2600" b="1" smtClean="0">
                <a:effectLst>
                  <a:outerShdw blurRad="38100" dist="38100" dir="2700000" algn="tl">
                    <a:srgbClr val="000000"/>
                  </a:outerShdw>
                </a:effectLst>
              </a:rPr>
              <a:t>With Uncertainties Compared </a:t>
            </a:r>
            <a:r>
              <a:rPr lang="en-US" sz="2600" b="1" dirty="0" smtClean="0">
                <a:effectLst>
                  <a:outerShdw blurRad="38100" dist="38100" dir="2700000" algn="tl">
                    <a:srgbClr val="000000"/>
                  </a:outerShdw>
                </a:effectLst>
              </a:rPr>
              <a:t>to the 2011 Tohoku-Oki Strong Motion Data </a:t>
            </a:r>
            <a:endParaRPr lang="en-US" sz="2600" b="1" dirty="0">
              <a:effectLst>
                <a:outerShdw blurRad="38100" dist="38100" dir="2700000" algn="tl">
                  <a:srgbClr val="000000"/>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032" y="76200"/>
            <a:ext cx="4852168" cy="6324600"/>
          </a:xfrm>
          <a:prstGeom prst="rect">
            <a:avLst/>
          </a:prstGeom>
        </p:spPr>
      </p:pic>
    </p:spTree>
    <p:extLst>
      <p:ext uri="{BB962C8B-B14F-4D97-AF65-F5344CB8AC3E}">
        <p14:creationId xmlns:p14="http://schemas.microsoft.com/office/powerpoint/2010/main" val="35013655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533400" y="1600200"/>
            <a:ext cx="807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Are extreme earthquakes accounted for in modern seismic hazard analysis?  More often than not.</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uncertainties in our knowledge of earthquake behavior need to be adequately included in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PSHAs.</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However</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 even then there is no guarantee that all extreme events will be recognized; there are always unanticipated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surprises.</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We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must recognize that the results of even the best PSHAs have a limited “guarantee</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t>
            </a: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Summary</a:t>
            </a:r>
            <a:endParaRPr lang="en-US" sz="3600" b="1" dirty="0">
              <a:effectLst>
                <a:outerShdw blurRad="38100" dist="38100" dir="2700000" algn="tl">
                  <a:srgbClr val="000000"/>
                </a:outerShdw>
              </a:effectLst>
            </a:endParaRPr>
          </a:p>
        </p:txBody>
      </p:sp>
    </p:spTree>
    <p:extLst>
      <p:ext uri="{BB962C8B-B14F-4D97-AF65-F5344CB8AC3E}">
        <p14:creationId xmlns:p14="http://schemas.microsoft.com/office/powerpoint/2010/main" val="898208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 calcmode="lin" valueType="num">
                                      <p:cBhvr additive="base">
                                        <p:cTn id="7" dur="500" fill="hold"/>
                                        <p:tgtEl>
                                          <p:spTgt spid="2498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9858">
                                            <p:txEl>
                                              <p:pRg st="1" end="1"/>
                                            </p:txEl>
                                          </p:spTgt>
                                        </p:tgtEl>
                                        <p:attrNameLst>
                                          <p:attrName>style.visibility</p:attrName>
                                        </p:attrNameLst>
                                      </p:cBhvr>
                                      <p:to>
                                        <p:strVal val="visible"/>
                                      </p:to>
                                    </p:set>
                                    <p:anim calcmode="lin" valueType="num">
                                      <p:cBhvr additive="base">
                                        <p:cTn id="13" dur="500" fill="hold"/>
                                        <p:tgtEl>
                                          <p:spTgt spid="2498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98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9858">
                                            <p:txEl>
                                              <p:pRg st="2" end="2"/>
                                            </p:txEl>
                                          </p:spTgt>
                                        </p:tgtEl>
                                        <p:attrNameLst>
                                          <p:attrName>style.visibility</p:attrName>
                                        </p:attrNameLst>
                                      </p:cBhvr>
                                      <p:to>
                                        <p:strVal val="visible"/>
                                      </p:to>
                                    </p:set>
                                    <p:anim calcmode="lin" valueType="num">
                                      <p:cBhvr additive="base">
                                        <p:cTn id="19" dur="500" fill="hold"/>
                                        <p:tgtEl>
                                          <p:spTgt spid="2498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98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9858">
                                            <p:txEl>
                                              <p:pRg st="3" end="3"/>
                                            </p:txEl>
                                          </p:spTgt>
                                        </p:tgtEl>
                                        <p:attrNameLst>
                                          <p:attrName>style.visibility</p:attrName>
                                        </p:attrNameLst>
                                      </p:cBhvr>
                                      <p:to>
                                        <p:strVal val="visible"/>
                                      </p:to>
                                    </p:set>
                                    <p:anim calcmode="lin" valueType="num">
                                      <p:cBhvr additive="base">
                                        <p:cTn id="25" dur="500" fill="hold"/>
                                        <p:tgtEl>
                                          <p:spTgt spid="2498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98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533400" y="1447800"/>
            <a:ext cx="807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Although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stability is sought in hazard predictions, the record suggests that hazard estimates may only be stable for a decade at best</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Decisions should be and are based on risk rather than hazard because its the consequence of the hazards that we are concerned about.</a:t>
            </a:r>
          </a:p>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However, even when extreme events and their associated hazards are predicted, decisions to mitigate the impacts from such extreme events are likely put aside because of economic and societal limitations and competing demands.</a:t>
            </a:r>
            <a:endPar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Summary </a:t>
            </a:r>
            <a:r>
              <a:rPr lang="en-US" sz="2800" b="1" dirty="0" smtClean="0">
                <a:effectLst>
                  <a:outerShdw blurRad="38100" dist="38100" dir="2700000" algn="tl">
                    <a:srgbClr val="000000"/>
                  </a:outerShdw>
                </a:effectLst>
              </a:rPr>
              <a:t>(continued)</a:t>
            </a:r>
            <a:endParaRPr lang="en-US" sz="3600" b="1" dirty="0">
              <a:effectLst>
                <a:outerShdw blurRad="38100" dist="38100" dir="2700000" algn="tl">
                  <a:srgbClr val="000000"/>
                </a:outerShdw>
              </a:effectLst>
            </a:endParaRPr>
          </a:p>
        </p:txBody>
      </p:sp>
    </p:spTree>
    <p:extLst>
      <p:ext uri="{BB962C8B-B14F-4D97-AF65-F5344CB8AC3E}">
        <p14:creationId xmlns:p14="http://schemas.microsoft.com/office/powerpoint/2010/main" val="944593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 calcmode="lin" valueType="num">
                                      <p:cBhvr additive="base">
                                        <p:cTn id="7" dur="500" fill="hold"/>
                                        <p:tgtEl>
                                          <p:spTgt spid="2498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9858">
                                            <p:txEl>
                                              <p:pRg st="1" end="1"/>
                                            </p:txEl>
                                          </p:spTgt>
                                        </p:tgtEl>
                                        <p:attrNameLst>
                                          <p:attrName>style.visibility</p:attrName>
                                        </p:attrNameLst>
                                      </p:cBhvr>
                                      <p:to>
                                        <p:strVal val="visible"/>
                                      </p:to>
                                    </p:set>
                                    <p:anim calcmode="lin" valueType="num">
                                      <p:cBhvr additive="base">
                                        <p:cTn id="13" dur="500" fill="hold"/>
                                        <p:tgtEl>
                                          <p:spTgt spid="2498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98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9858">
                                            <p:txEl>
                                              <p:pRg st="2" end="2"/>
                                            </p:txEl>
                                          </p:spTgt>
                                        </p:tgtEl>
                                        <p:attrNameLst>
                                          <p:attrName>style.visibility</p:attrName>
                                        </p:attrNameLst>
                                      </p:cBhvr>
                                      <p:to>
                                        <p:strVal val="visible"/>
                                      </p:to>
                                    </p:set>
                                    <p:anim calcmode="lin" valueType="num">
                                      <p:cBhvr additive="base">
                                        <p:cTn id="19" dur="500" fill="hold"/>
                                        <p:tgtEl>
                                          <p:spTgt spid="2498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98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Rot="1" noChangeArrowheads="1"/>
          </p:cNvSpPr>
          <p:nvPr/>
        </p:nvSpPr>
        <p:spPr bwMode="auto">
          <a:xfrm>
            <a:off x="533400" y="1371600"/>
            <a:ext cx="8077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Aft>
                <a:spcPct val="90000"/>
              </a:spcAft>
              <a:buClr>
                <a:srgbClr val="FF0000"/>
              </a:buClr>
              <a:buSzPct val="90000"/>
              <a:buFont typeface="Wingdings 3" pitchFamily="18" charset="2"/>
              <a:buChar char=""/>
            </a:pP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Thus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earthquakes can be extreme either because of the resulting hazard (e.g., ground shaking, tsunami) or the resulting losses or both.  It is important to distinguish between hazard and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losses/damage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when defining extreme events</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t>
            </a:r>
          </a:p>
          <a:p>
            <a:pPr marL="342900" indent="-342900">
              <a:lnSpc>
                <a:spcPct val="90000"/>
              </a:lnSpc>
              <a:spcAft>
                <a:spcPct val="90000"/>
              </a:spcAft>
              <a:buClr>
                <a:srgbClr val="FF0000"/>
              </a:buClr>
              <a:buSzPct val="90000"/>
              <a:buFont typeface="Wingdings 3" pitchFamily="18" charset="2"/>
              <a:buChar char=""/>
            </a:pP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So the question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of how big, how bad, and how often must </a:t>
            </a:r>
            <a:r>
              <a:rPr lang="en-US" sz="2200" dirty="0">
                <a:solidFill>
                  <a:schemeClr val="bg1"/>
                </a:solidFill>
                <a:effectLst>
                  <a:outerShdw blurRad="38100" dist="38100" dir="2700000" algn="tl">
                    <a:srgbClr val="000000">
                      <a:alpha val="43137"/>
                    </a:srgbClr>
                  </a:outerShdw>
                </a:effectLst>
                <a:latin typeface="Tahoma" pitchFamily="34" charset="0"/>
                <a:cs typeface="Tahoma" pitchFamily="34" charset="0"/>
              </a:rPr>
              <a:t>be asked in the context of hazard and risk </a:t>
            </a:r>
            <a:r>
              <a:rPr lang="en-US" sz="22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analyses.</a:t>
            </a:r>
          </a:p>
        </p:txBody>
      </p:sp>
      <p:sp>
        <p:nvSpPr>
          <p:cNvPr id="249859" name="Rectangle 3"/>
          <p:cNvSpPr>
            <a:spLocks noGrp="1" noChangeArrowheads="1"/>
          </p:cNvSpPr>
          <p:nvPr>
            <p:ph type="title"/>
          </p:nvPr>
        </p:nvSpPr>
        <p:spPr>
          <a:xfrm>
            <a:off x="152400" y="2286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Introduction </a:t>
            </a:r>
            <a:r>
              <a:rPr lang="en-US" sz="2800" b="1" dirty="0" smtClean="0">
                <a:effectLst>
                  <a:outerShdw blurRad="38100" dist="38100" dir="2700000" algn="tl">
                    <a:srgbClr val="000000"/>
                  </a:outerShdw>
                </a:effectLst>
              </a:rPr>
              <a:t>(cont.)</a:t>
            </a:r>
            <a:endParaRPr lang="en-US" sz="3600" b="1" dirty="0">
              <a:effectLst>
                <a:outerShdw blurRad="38100" dist="38100" dir="2700000" algn="tl">
                  <a:srgbClr val="000000"/>
                </a:outerShdw>
              </a:effectLst>
            </a:endParaRPr>
          </a:p>
        </p:txBody>
      </p:sp>
      <p:pic>
        <p:nvPicPr>
          <p:cNvPr id="4" name="Picture 10" descr="http://fealmor.com/wordpress/wp-content/uploads/2011/03/2011-march-11-japan-earthquake-sendai-burning-house-560x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038600"/>
            <a:ext cx="3660869"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855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25552"/>
            <a:ext cx="9144000" cy="841248"/>
          </a:xfrm>
          <a:gradFill rotWithShape="1">
            <a:gsLst>
              <a:gs pos="0">
                <a:srgbClr val="000050"/>
              </a:gs>
              <a:gs pos="100000">
                <a:srgbClr val="40458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sz="3600" b="1">
                <a:effectLst>
                  <a:outerShdw blurRad="38100" dist="38100" dir="2700000" algn="tl">
                    <a:srgbClr val="000000"/>
                  </a:outerShdw>
                </a:effectLst>
              </a:rPr>
              <a:t>Types of Seismic Hazards</a:t>
            </a:r>
          </a:p>
        </p:txBody>
      </p:sp>
      <p:sp>
        <p:nvSpPr>
          <p:cNvPr id="78851" name="Rectangle 3"/>
          <p:cNvSpPr>
            <a:spLocks noGrp="1" noChangeArrowheads="1"/>
          </p:cNvSpPr>
          <p:nvPr>
            <p:ph type="body" idx="1"/>
          </p:nvPr>
        </p:nvSpPr>
        <p:spPr>
          <a:xfrm>
            <a:off x="1143000" y="1219200"/>
            <a:ext cx="6248400" cy="4724400"/>
          </a:xfrm>
        </p:spPr>
        <p:txBody>
          <a:bodyPr/>
          <a:lstStyle/>
          <a:p>
            <a:pPr>
              <a:lnSpc>
                <a:spcPct val="90000"/>
              </a:lnSpc>
              <a:spcBef>
                <a:spcPct val="0"/>
              </a:spcBef>
              <a:spcAft>
                <a:spcPts val="1800"/>
              </a:spcAft>
              <a:buFont typeface="Wingdings" pitchFamily="2" charset="2"/>
              <a:buNone/>
            </a:pPr>
            <a:r>
              <a:rPr lang="en-US" sz="2000" b="1" u="sng" dirty="0">
                <a:effectLst>
                  <a:outerShdw blurRad="38100" dist="38100" dir="2700000" algn="tl">
                    <a:srgbClr val="000000">
                      <a:alpha val="43137"/>
                    </a:srgbClr>
                  </a:outerShdw>
                </a:effectLst>
              </a:rPr>
              <a:t>Primary</a:t>
            </a:r>
          </a:p>
          <a:p>
            <a:pPr>
              <a:spcBef>
                <a:spcPct val="0"/>
              </a:spcBef>
              <a:spcAft>
                <a:spcPts val="1800"/>
              </a:spcAft>
              <a:buFont typeface="Wingdings 3" pitchFamily="18" charset="2"/>
              <a:buChar char=""/>
            </a:pPr>
            <a:r>
              <a:rPr lang="en-US" sz="2000" dirty="0">
                <a:effectLst>
                  <a:outerShdw blurRad="38100" dist="38100" dir="2700000" algn="tl">
                    <a:srgbClr val="000000">
                      <a:alpha val="43137"/>
                    </a:srgbClr>
                  </a:outerShdw>
                </a:effectLst>
              </a:rPr>
              <a:t>Strong Ground Shaking</a:t>
            </a:r>
          </a:p>
          <a:p>
            <a:pPr>
              <a:spcBef>
                <a:spcPct val="0"/>
              </a:spcBef>
              <a:spcAft>
                <a:spcPts val="1800"/>
              </a:spcAft>
              <a:buFont typeface="Wingdings 3" pitchFamily="18" charset="2"/>
              <a:buChar char=""/>
            </a:pPr>
            <a:r>
              <a:rPr lang="en-US" sz="2000" dirty="0">
                <a:effectLst>
                  <a:outerShdw blurRad="38100" dist="38100" dir="2700000" algn="tl">
                    <a:srgbClr val="000000">
                      <a:alpha val="43137"/>
                    </a:srgbClr>
                  </a:outerShdw>
                </a:effectLst>
              </a:rPr>
              <a:t>Surface Faulting</a:t>
            </a:r>
          </a:p>
          <a:p>
            <a:pPr>
              <a:spcBef>
                <a:spcPct val="0"/>
              </a:spcBef>
              <a:spcAft>
                <a:spcPts val="1800"/>
              </a:spcAft>
              <a:buFont typeface="Wingdings 3" pitchFamily="18" charset="2"/>
              <a:buChar char=""/>
            </a:pPr>
            <a:r>
              <a:rPr lang="en-US" sz="2000" dirty="0">
                <a:effectLst>
                  <a:outerShdw blurRad="38100" dist="38100" dir="2700000" algn="tl">
                    <a:srgbClr val="000000">
                      <a:alpha val="43137"/>
                    </a:srgbClr>
                  </a:outerShdw>
                </a:effectLst>
              </a:rPr>
              <a:t>Subsidence/Uplift</a:t>
            </a:r>
          </a:p>
          <a:p>
            <a:pPr>
              <a:lnSpc>
                <a:spcPct val="90000"/>
              </a:lnSpc>
              <a:spcBef>
                <a:spcPct val="0"/>
              </a:spcBef>
              <a:spcAft>
                <a:spcPts val="1800"/>
              </a:spcAft>
              <a:buFont typeface="Wingdings" pitchFamily="2" charset="2"/>
              <a:buNone/>
            </a:pPr>
            <a:r>
              <a:rPr lang="en-US" sz="2000" b="1" u="sng" dirty="0">
                <a:effectLst>
                  <a:outerShdw blurRad="38100" dist="38100" dir="2700000" algn="tl">
                    <a:srgbClr val="000000">
                      <a:alpha val="43137"/>
                    </a:srgbClr>
                  </a:outerShdw>
                </a:effectLst>
              </a:rPr>
              <a:t>Secondary</a:t>
            </a:r>
          </a:p>
          <a:p>
            <a:pPr>
              <a:spcAft>
                <a:spcPts val="1800"/>
              </a:spcAft>
              <a:buFont typeface="Wingdings 3" pitchFamily="18" charset="2"/>
              <a:buChar char=""/>
            </a:pPr>
            <a:r>
              <a:rPr lang="en-US" sz="2000" dirty="0">
                <a:effectLst>
                  <a:outerShdw blurRad="38100" dist="38100" dir="2700000" algn="tl">
                    <a:srgbClr val="000000">
                      <a:alpha val="43137"/>
                    </a:srgbClr>
                  </a:outerShdw>
                </a:effectLst>
              </a:rPr>
              <a:t>Ground Failure</a:t>
            </a:r>
          </a:p>
          <a:p>
            <a:pPr>
              <a:spcAft>
                <a:spcPts val="1800"/>
              </a:spcAft>
              <a:buFont typeface="Wingdings 3" pitchFamily="18" charset="2"/>
              <a:buChar char=""/>
            </a:pPr>
            <a:r>
              <a:rPr lang="en-US" sz="2000" dirty="0">
                <a:effectLst>
                  <a:outerShdw blurRad="38100" dist="38100" dir="2700000" algn="tl">
                    <a:srgbClr val="000000">
                      <a:alpha val="43137"/>
                    </a:srgbClr>
                  </a:outerShdw>
                </a:effectLst>
              </a:rPr>
              <a:t>Liquefaction</a:t>
            </a:r>
          </a:p>
          <a:p>
            <a:pPr>
              <a:spcAft>
                <a:spcPts val="1800"/>
              </a:spcAft>
              <a:buFont typeface="Wingdings 3" pitchFamily="18" charset="2"/>
              <a:buChar char=""/>
            </a:pPr>
            <a:r>
              <a:rPr lang="en-US" sz="2000" dirty="0">
                <a:effectLst>
                  <a:outerShdw blurRad="38100" dist="38100" dir="2700000" algn="tl">
                    <a:srgbClr val="000000">
                      <a:alpha val="43137"/>
                    </a:srgbClr>
                  </a:outerShdw>
                </a:effectLst>
              </a:rPr>
              <a:t>Landslides</a:t>
            </a:r>
          </a:p>
          <a:p>
            <a:pPr>
              <a:spcAft>
                <a:spcPts val="1800"/>
              </a:spcAft>
              <a:buFont typeface="Wingdings 3" pitchFamily="18" charset="2"/>
              <a:buChar char=""/>
            </a:pPr>
            <a:r>
              <a:rPr lang="en-US" sz="2000" dirty="0">
                <a:effectLst>
                  <a:outerShdw blurRad="38100" dist="38100" dir="2700000" algn="tl">
                    <a:srgbClr val="000000">
                      <a:alpha val="43137"/>
                    </a:srgbClr>
                  </a:outerShdw>
                </a:effectLst>
              </a:rPr>
              <a:t>Tsunamis/</a:t>
            </a:r>
            <a:r>
              <a:rPr lang="en-US" sz="2000" dirty="0" err="1">
                <a:effectLst>
                  <a:outerShdw blurRad="38100" dist="38100" dir="2700000" algn="tl">
                    <a:srgbClr val="000000">
                      <a:alpha val="43137"/>
                    </a:srgbClr>
                  </a:outerShdw>
                </a:effectLst>
              </a:rPr>
              <a:t>Seiches</a:t>
            </a:r>
            <a:endParaRPr lang="en-US" sz="2000" dirty="0">
              <a:effectLst>
                <a:outerShdw blurRad="38100" dist="38100" dir="2700000" algn="tl">
                  <a:srgbClr val="000000">
                    <a:alpha val="43137"/>
                  </a:srgbClr>
                </a:outerShdw>
              </a:effectLst>
            </a:endParaRPr>
          </a:p>
        </p:txBody>
      </p:sp>
      <p:pic>
        <p:nvPicPr>
          <p:cNvPr id="4" name="Picture 3" descr="kobetrain"/>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953000" y="2236787"/>
            <a:ext cx="4038600" cy="2944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66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Rectangle 3"/>
          <p:cNvSpPr>
            <a:spLocks noGrp="1" noChangeArrowheads="1"/>
          </p:cNvSpPr>
          <p:nvPr>
            <p:ph type="body" idx="1"/>
          </p:nvPr>
        </p:nvSpPr>
        <p:spPr>
          <a:xfrm>
            <a:off x="762000" y="1219200"/>
            <a:ext cx="7772400" cy="2743200"/>
          </a:xfrm>
        </p:spPr>
        <p:txBody>
          <a:bodyPr/>
          <a:lstStyle/>
          <a:p>
            <a:r>
              <a:rPr lang="en-US" sz="2400" dirty="0">
                <a:effectLst>
                  <a:outerShdw blurRad="38100" dist="38100" dir="2700000" algn="tl">
                    <a:srgbClr val="000000">
                      <a:alpha val="43137"/>
                    </a:srgbClr>
                  </a:outerShdw>
                </a:effectLst>
              </a:rPr>
              <a:t>HAZARD = Consequence of a natural </a:t>
            </a:r>
            <a:r>
              <a:rPr lang="en-US" sz="2400" dirty="0" smtClean="0">
                <a:effectLst>
                  <a:outerShdw blurRad="38100" dist="38100" dir="2700000" algn="tl">
                    <a:srgbClr val="000000">
                      <a:alpha val="43137"/>
                    </a:srgbClr>
                  </a:outerShdw>
                </a:effectLst>
              </a:rPr>
              <a:t>event</a:t>
            </a:r>
          </a:p>
          <a:p>
            <a:r>
              <a:rPr lang="en-US" sz="2400" dirty="0" smtClean="0">
                <a:effectLst>
                  <a:outerShdw blurRad="38100" dist="38100" dir="2700000" algn="tl">
                    <a:srgbClr val="000000">
                      <a:alpha val="43137"/>
                    </a:srgbClr>
                  </a:outerShdw>
                </a:effectLst>
              </a:rPr>
              <a:t>RISK  = The probability of exceeding some loss or damage</a:t>
            </a:r>
            <a:endParaRPr lang="en-US" sz="2400" dirty="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LOSS/DAMAGE </a:t>
            </a:r>
            <a:r>
              <a:rPr lang="en-US" sz="2400" dirty="0">
                <a:effectLst>
                  <a:outerShdw blurRad="38100" dist="38100" dir="2700000" algn="tl">
                    <a:srgbClr val="000000">
                      <a:alpha val="43137"/>
                    </a:srgbClr>
                  </a:outerShdw>
                </a:effectLst>
              </a:rPr>
              <a:t>= Hazard x </a:t>
            </a:r>
            <a:r>
              <a:rPr lang="en-US" sz="2400" dirty="0" smtClean="0">
                <a:effectLst>
                  <a:outerShdw blurRad="38100" dist="38100" dir="2700000" algn="tl">
                    <a:srgbClr val="000000">
                      <a:alpha val="43137"/>
                    </a:srgbClr>
                  </a:outerShdw>
                </a:effectLst>
              </a:rPr>
              <a:t>Population/Inventory </a:t>
            </a:r>
            <a:r>
              <a:rPr lang="en-US" sz="2400" dirty="0">
                <a:effectLst>
                  <a:outerShdw blurRad="38100" dist="38100" dir="2700000" algn="tl">
                    <a:srgbClr val="000000">
                      <a:alpha val="43137"/>
                    </a:srgbClr>
                  </a:outerShdw>
                </a:effectLst>
              </a:rPr>
              <a:t>x </a:t>
            </a:r>
            <a:r>
              <a:rPr lang="en-US" sz="2400" dirty="0" smtClean="0">
                <a:effectLst>
                  <a:outerShdw blurRad="38100" dist="38100" dir="2700000" algn="tl">
                    <a:srgbClr val="000000">
                      <a:alpha val="43137"/>
                    </a:srgbClr>
                  </a:outerShdw>
                </a:effectLst>
              </a:rPr>
              <a:t>Vulnerability </a:t>
            </a:r>
          </a:p>
          <a:p>
            <a:r>
              <a:rPr lang="en-US" sz="2400" dirty="0" smtClean="0">
                <a:effectLst>
                  <a:outerShdw blurRad="38100" dist="38100" dir="2700000" algn="tl">
                    <a:srgbClr val="000000">
                      <a:alpha val="43137"/>
                    </a:srgbClr>
                  </a:outerShdw>
                </a:effectLst>
              </a:rPr>
              <a:t>High risk, low hazard.</a:t>
            </a:r>
            <a:endParaRPr lang="en-US" sz="2400" dirty="0">
              <a:effectLst>
                <a:outerShdw blurRad="38100" dist="38100" dir="2700000" algn="tl">
                  <a:srgbClr val="000000">
                    <a:alpha val="43137"/>
                  </a:srgbClr>
                </a:outerShdw>
              </a:effectLst>
            </a:endParaRPr>
          </a:p>
          <a:p>
            <a:pPr marL="0" indent="0">
              <a:buNone/>
            </a:pPr>
            <a:endParaRPr lang="en-US" sz="2400" dirty="0" smtClean="0">
              <a:effectLst>
                <a:outerShdw blurRad="38100" dist="38100" dir="2700000" algn="tl">
                  <a:srgbClr val="000000">
                    <a:alpha val="43137"/>
                  </a:srgbClr>
                </a:outerShdw>
              </a:effectLst>
            </a:endParaRPr>
          </a:p>
        </p:txBody>
      </p:sp>
      <p:sp>
        <p:nvSpPr>
          <p:cNvPr id="5" name="Rectangle 3"/>
          <p:cNvSpPr>
            <a:spLocks noGrp="1" noChangeArrowheads="1"/>
          </p:cNvSpPr>
          <p:nvPr>
            <p:ph type="title"/>
          </p:nvPr>
        </p:nvSpPr>
        <p:spPr>
          <a:xfrm>
            <a:off x="152400" y="381000"/>
            <a:ext cx="8991600" cy="838200"/>
          </a:xfrm>
          <a:gradFill rotWithShape="1">
            <a:gsLst>
              <a:gs pos="0">
                <a:srgbClr val="000050"/>
              </a:gs>
              <a:gs pos="100000">
                <a:srgbClr val="40458C"/>
              </a:gs>
            </a:gsLst>
            <a:lin ang="0" scaled="1"/>
          </a:gradFill>
          <a:ln/>
        </p:spPr>
        <p:txBody>
          <a:bodyPr/>
          <a:lstStyle/>
          <a:p>
            <a:pPr algn="l"/>
            <a:r>
              <a:rPr lang="en-US" sz="3600" b="1" dirty="0" smtClean="0">
                <a:effectLst>
                  <a:outerShdw blurRad="38100" dist="38100" dir="2700000" algn="tl">
                    <a:srgbClr val="000000"/>
                  </a:outerShdw>
                </a:effectLst>
              </a:rPr>
              <a:t>Hazard Versus Risk</a:t>
            </a:r>
            <a:endParaRPr lang="en-US" sz="3600" b="1" dirty="0">
              <a:effectLst>
                <a:outerShdw blurRad="38100" dist="38100" dir="2700000" algn="tl">
                  <a:srgbClr val="000000"/>
                </a:outerShdw>
              </a:effectLs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999" t="655" r="999" b="2150"/>
          <a:stretch>
            <a:fillRect/>
          </a:stretch>
        </p:blipFill>
        <p:spPr bwMode="auto">
          <a:xfrm>
            <a:off x="4800599" y="3733800"/>
            <a:ext cx="3998705" cy="26519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72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xfrm>
            <a:off x="152400" y="228600"/>
            <a:ext cx="8991600" cy="838200"/>
          </a:xfrm>
          <a:gradFill rotWithShape="1">
            <a:gsLst>
              <a:gs pos="0">
                <a:srgbClr val="00003A"/>
              </a:gs>
              <a:gs pos="100000">
                <a:srgbClr val="40458C"/>
              </a:gs>
            </a:gsLst>
            <a:lin ang="0" scaled="1"/>
          </a:gradFill>
          <a:ln/>
        </p:spPr>
        <p:txBody>
          <a:bodyPr/>
          <a:lstStyle/>
          <a:p>
            <a:pPr algn="l"/>
            <a:r>
              <a:rPr lang="en-US" sz="3400" b="1" dirty="0" smtClean="0">
                <a:effectLst>
                  <a:outerShdw blurRad="38100" dist="38100" dir="2700000" algn="tl">
                    <a:srgbClr val="000000"/>
                  </a:outerShdw>
                </a:effectLst>
              </a:rPr>
              <a:t>World’s Largest Known Earthquakes</a:t>
            </a:r>
            <a:endParaRPr lang="en-US" sz="3400" b="1" dirty="0">
              <a:effectLst>
                <a:outerShdw blurRad="38100" dist="38100" dir="2700000" algn="tl">
                  <a:srgbClr val="000000"/>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784060248"/>
              </p:ext>
            </p:extLst>
          </p:nvPr>
        </p:nvGraphicFramePr>
        <p:xfrm>
          <a:off x="152400" y="1409700"/>
          <a:ext cx="8839200" cy="4076700"/>
        </p:xfrm>
        <a:graphic>
          <a:graphicData uri="http://schemas.openxmlformats.org/drawingml/2006/table">
            <a:tbl>
              <a:tblPr firstRow="1" firstCol="1" bandRow="1">
                <a:tableStyleId>{5202B0CA-FC54-4496-8BCA-5EF66A818D29}</a:tableStyleId>
              </a:tblPr>
              <a:tblGrid>
                <a:gridCol w="709134"/>
                <a:gridCol w="1989037"/>
                <a:gridCol w="3169229"/>
                <a:gridCol w="1295400"/>
                <a:gridCol w="1676400"/>
              </a:tblGrid>
              <a:tr h="679450">
                <a:tc>
                  <a:txBody>
                    <a:bodyPr/>
                    <a:lstStyle/>
                    <a:p>
                      <a:pPr marL="0" marR="0" algn="ctr">
                        <a:spcBef>
                          <a:spcPts val="300"/>
                        </a:spcBef>
                        <a:spcAft>
                          <a:spcPts val="300"/>
                        </a:spcAft>
                      </a:pPr>
                      <a:r>
                        <a:rPr lang="en-US" sz="1600" dirty="0">
                          <a:effectLst/>
                        </a:rPr>
                        <a:t>No.</a:t>
                      </a:r>
                      <a:endParaRPr lang="en-US" sz="1600" b="1" dirty="0">
                        <a:solidFill>
                          <a:schemeClr val="tx1"/>
                        </a:solidFill>
                        <a:effectLst/>
                        <a:latin typeface="Times New Roman"/>
                        <a:ea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Date</a:t>
                      </a:r>
                      <a:endParaRPr lang="en-US" sz="1600" b="1" dirty="0">
                        <a:solidFill>
                          <a:schemeClr val="tx1"/>
                        </a:solidFill>
                        <a:effectLst/>
                        <a:latin typeface="Times New Roman"/>
                        <a:ea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Location</a:t>
                      </a:r>
                      <a:endParaRPr lang="en-US" sz="1600" b="1" dirty="0">
                        <a:solidFill>
                          <a:schemeClr val="tx1"/>
                        </a:solidFill>
                        <a:effectLst/>
                        <a:latin typeface="Times New Roman"/>
                        <a:ea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Moment Magnitude</a:t>
                      </a:r>
                      <a:endParaRPr lang="en-US" sz="1600" b="1" dirty="0">
                        <a:solidFill>
                          <a:schemeClr val="tx1"/>
                        </a:solidFill>
                        <a:effectLst/>
                        <a:latin typeface="Times New Roman"/>
                        <a:ea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Fatalities</a:t>
                      </a:r>
                      <a:endParaRPr lang="en-US" sz="1600" b="1" dirty="0">
                        <a:solidFill>
                          <a:schemeClr val="tx1"/>
                        </a:solidFill>
                        <a:effectLst/>
                        <a:latin typeface="Times New Roman"/>
                        <a:ea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1</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22 May 1960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Southern Chile</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9.5</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1,716</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2</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27 March 1964</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Prince William Sound, Alaska</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9.2</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128</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3</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26 December 2004</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Sumatra, Indonesia</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9.1</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&gt; 230,000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4</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13 August 1868</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Peru-Chile Border</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9.0</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25,000</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5</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26 January 1700</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Pacific Northwest U.S.</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9.0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Unknown</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6</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4 November 1952</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Kamchatka, Russia</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9.0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None reported</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7</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25 November 1833</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Sumatra, Indonesia</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9.0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Unknown</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8</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11 March 2011</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Tohoku-Oki, Japan</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9.0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&gt; 20,000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9</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31 January 1906</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Ecuador</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8.8</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 500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5">
                <a:tc>
                  <a:txBody>
                    <a:bodyPr/>
                    <a:lstStyle/>
                    <a:p>
                      <a:pPr marL="0" marR="0" algn="ctr">
                        <a:spcBef>
                          <a:spcPts val="300"/>
                        </a:spcBef>
                        <a:spcAft>
                          <a:spcPts val="300"/>
                        </a:spcAft>
                      </a:pPr>
                      <a:r>
                        <a:rPr lang="en-US" sz="1600" dirty="0">
                          <a:effectLst/>
                        </a:rPr>
                        <a:t>10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27 February 2010</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a:effectLst/>
                        </a:rPr>
                        <a:t>Maule, Chile</a:t>
                      </a:r>
                      <a:endParaRPr lang="en-US" sz="16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8.8</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1600" dirty="0">
                          <a:effectLst/>
                        </a:rPr>
                        <a:t>~ 500</a:t>
                      </a:r>
                      <a:endParaRPr lang="en-US" sz="16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63175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81000"/>
            <a:ext cx="9144000" cy="841248"/>
          </a:xfrm>
          <a:gradFill rotWithShape="1">
            <a:gsLst>
              <a:gs pos="0">
                <a:srgbClr val="000050"/>
              </a:gs>
              <a:gs pos="100000">
                <a:srgbClr val="40458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sz="3400" b="1" dirty="0">
                <a:effectLst>
                  <a:outerShdw blurRad="38100" dist="38100" dir="2700000" algn="tl">
                    <a:srgbClr val="000000"/>
                  </a:outerShdw>
                </a:effectLst>
              </a:rPr>
              <a:t>Notable </a:t>
            </a:r>
            <a:r>
              <a:rPr lang="en-US" sz="3400" b="1" dirty="0" smtClean="0">
                <a:effectLst>
                  <a:outerShdw blurRad="38100" dist="38100" dir="2700000" algn="tl">
                    <a:srgbClr val="000000"/>
                  </a:outerShdw>
                </a:effectLst>
              </a:rPr>
              <a:t>Destructive Earthquakes </a:t>
            </a:r>
            <a:r>
              <a:rPr lang="en-US" sz="3400" b="1" dirty="0">
                <a:effectLst>
                  <a:outerShdw blurRad="38100" dist="38100" dir="2700000" algn="tl">
                    <a:srgbClr val="000000"/>
                  </a:outerShdw>
                </a:effectLst>
              </a:rPr>
              <a:t>in the World</a:t>
            </a:r>
          </a:p>
        </p:txBody>
      </p:sp>
      <p:graphicFrame>
        <p:nvGraphicFramePr>
          <p:cNvPr id="2" name="Table 1"/>
          <p:cNvGraphicFramePr>
            <a:graphicFrameLocks noGrp="1"/>
          </p:cNvGraphicFramePr>
          <p:nvPr>
            <p:extLst>
              <p:ext uri="{D42A27DB-BD31-4B8C-83A1-F6EECF244321}">
                <p14:modId xmlns:p14="http://schemas.microsoft.com/office/powerpoint/2010/main" val="1109246090"/>
              </p:ext>
            </p:extLst>
          </p:nvPr>
        </p:nvGraphicFramePr>
        <p:xfrm>
          <a:off x="685800" y="1518890"/>
          <a:ext cx="7772400" cy="4409140"/>
        </p:xfrm>
        <a:graphic>
          <a:graphicData uri="http://schemas.openxmlformats.org/drawingml/2006/table">
            <a:tbl>
              <a:tblPr firstRow="1" bandRow="1">
                <a:tableStyleId>{073A0DAA-6AF3-43AB-8588-CEC1D06C72B9}</a:tableStyleId>
              </a:tblPr>
              <a:tblGrid>
                <a:gridCol w="990600"/>
                <a:gridCol w="1600200"/>
                <a:gridCol w="2209800"/>
                <a:gridCol w="1447800"/>
                <a:gridCol w="1524000"/>
              </a:tblGrid>
              <a:tr h="0">
                <a:tc>
                  <a:txBody>
                    <a:bodyPr/>
                    <a:lstStyle/>
                    <a:p>
                      <a:pPr algn="ctr"/>
                      <a:r>
                        <a:rPr lang="en-US" sz="1600" dirty="0" smtClean="0"/>
                        <a:t>Year</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Date (UT)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Region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Deaths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smtClean="0"/>
                        <a:t>Magnitude</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856</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December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Greece, Corinth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45,000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1290</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September 27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China, </a:t>
                      </a:r>
                      <a:r>
                        <a:rPr lang="en-US" sz="1600" dirty="0" err="1" smtClean="0"/>
                        <a:t>Chihli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100,000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6.8</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1556</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January 23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China, Shensi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830,000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8.3</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047">
                <a:tc>
                  <a:txBody>
                    <a:bodyPr/>
                    <a:lstStyle/>
                    <a:p>
                      <a:pPr algn="ctr"/>
                      <a:r>
                        <a:rPr lang="en-US" sz="1600" dirty="0" smtClean="0"/>
                        <a:t>1755</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June 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Northern Persia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5.9</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047">
                <a:tc>
                  <a:txBody>
                    <a:bodyPr/>
                    <a:lstStyle/>
                    <a:p>
                      <a:pPr algn="ctr"/>
                      <a:r>
                        <a:rPr lang="en-US" sz="1600" dirty="0" smtClean="0"/>
                        <a:t>1755</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November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Portugal, Lisbon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70,000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8.7</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1908</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December 28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Italy, Messina</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120,000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7.5</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1920</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December 16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China, Kansu</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180,000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8.5</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1923</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September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Japan, Tokyo</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143,000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8.2</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1960</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February 29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Morocco, Agadir</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14,000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5.9</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1970</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May 31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Peru</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66,000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7.8</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1976</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July 27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China, Tangshan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a:t>
                      </a:r>
                      <a:r>
                        <a:rPr lang="en-US" sz="1600" baseline="0" dirty="0" smtClean="0"/>
                        <a:t> 500,000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7.6</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30">
                <a:tc>
                  <a:txBody>
                    <a:bodyPr/>
                    <a:lstStyle/>
                    <a:p>
                      <a:pPr algn="ctr"/>
                      <a:r>
                        <a:rPr lang="en-US" sz="1600" dirty="0" smtClean="0"/>
                        <a:t>1985</a:t>
                      </a:r>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t>September 19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t>Mexico, Michoacán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t>9,500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smtClean="0"/>
                        <a:t>7.9</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48009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25552"/>
            <a:ext cx="9144000" cy="841248"/>
          </a:xfrm>
          <a:gradFill rotWithShape="1">
            <a:gsLst>
              <a:gs pos="0">
                <a:srgbClr val="000050"/>
              </a:gs>
              <a:gs pos="100000">
                <a:srgbClr val="40458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sz="2700" b="1" dirty="0">
                <a:effectLst>
                  <a:outerShdw blurRad="38100" dist="38100" dir="2700000" algn="tl">
                    <a:srgbClr val="000000"/>
                  </a:outerShdw>
                </a:effectLst>
              </a:rPr>
              <a:t>26 December 2004 Sumatra-Andaman Earthquake</a:t>
            </a:r>
          </a:p>
        </p:txBody>
      </p:sp>
      <p:sp>
        <p:nvSpPr>
          <p:cNvPr id="35843" name="Rectangle 3"/>
          <p:cNvSpPr>
            <a:spLocks noGrp="1" noChangeArrowheads="1"/>
          </p:cNvSpPr>
          <p:nvPr>
            <p:ph type="body" idx="1"/>
          </p:nvPr>
        </p:nvSpPr>
        <p:spPr>
          <a:xfrm>
            <a:off x="304800" y="609600"/>
            <a:ext cx="8534400" cy="2286000"/>
          </a:xfrm>
          <a:noFill/>
          <a:ln/>
        </p:spPr>
        <p:txBody>
          <a:bodyPr/>
          <a:lstStyle/>
          <a:p>
            <a:pPr marL="342900" indent="-342900">
              <a:spcAft>
                <a:spcPct val="40000"/>
              </a:spcAft>
              <a:buFont typeface="Wingdings" pitchFamily="2" charset="2"/>
              <a:buNone/>
            </a:pPr>
            <a:endParaRPr lang="en-US" dirty="0">
              <a:effectLst>
                <a:outerShdw blurRad="38100" dist="38100" dir="2700000" algn="tl">
                  <a:srgbClr val="000000">
                    <a:alpha val="43137"/>
                  </a:srgbClr>
                </a:outerShdw>
              </a:effectLst>
            </a:endParaRPr>
          </a:p>
          <a:p>
            <a:pPr lvl="1">
              <a:spcAft>
                <a:spcPct val="40000"/>
              </a:spcAft>
              <a:buFont typeface="Wingdings 3" pitchFamily="18" charset="2"/>
              <a:buChar char=""/>
            </a:pPr>
            <a:r>
              <a:rPr lang="en-US" dirty="0">
                <a:effectLst>
                  <a:outerShdw blurRad="38100" dist="38100" dir="2700000" algn="tl">
                    <a:srgbClr val="000000">
                      <a:alpha val="43137"/>
                    </a:srgbClr>
                  </a:outerShdw>
                </a:effectLst>
              </a:rPr>
              <a:t>&gt; 200,000 maybe 300,000 deaths</a:t>
            </a:r>
          </a:p>
          <a:p>
            <a:pPr lvl="1">
              <a:spcAft>
                <a:spcPct val="40000"/>
              </a:spcAft>
              <a:buFont typeface="Wingdings 3" pitchFamily="18" charset="2"/>
              <a:buChar char=""/>
            </a:pPr>
            <a:r>
              <a:rPr lang="en-US" dirty="0">
                <a:effectLst>
                  <a:outerShdw blurRad="38100" dist="38100" dir="2700000" algn="tl">
                    <a:srgbClr val="000000">
                      <a:alpha val="43137"/>
                    </a:srgbClr>
                  </a:outerShdw>
                </a:effectLst>
              </a:rPr>
              <a:t>At least 16 countries impacted by tsunami</a:t>
            </a:r>
          </a:p>
          <a:p>
            <a:pPr lvl="1">
              <a:spcAft>
                <a:spcPct val="40000"/>
              </a:spcAft>
              <a:buFont typeface="Wingdings 3" pitchFamily="18" charset="2"/>
              <a:buChar char=""/>
            </a:pPr>
            <a:r>
              <a:rPr lang="en-US" dirty="0">
                <a:effectLst>
                  <a:outerShdw blurRad="38100" dist="38100" dir="2700000" algn="tl">
                    <a:srgbClr val="000000">
                      <a:alpha val="43137"/>
                    </a:srgbClr>
                  </a:outerShdw>
                </a:effectLst>
              </a:rPr>
              <a:t>Losses difficult to estimate because of general third-world rural conditions </a:t>
            </a:r>
            <a:endParaRPr lang="en-US" dirty="0" smtClean="0">
              <a:effectLst>
                <a:outerShdw blurRad="38100" dist="38100" dir="2700000" algn="tl">
                  <a:srgbClr val="000000">
                    <a:alpha val="43137"/>
                  </a:srgbClr>
                </a:outerShdw>
              </a:effectLst>
            </a:endParaRPr>
          </a:p>
          <a:p>
            <a:pPr lvl="1">
              <a:spcAft>
                <a:spcPct val="40000"/>
              </a:spcAft>
              <a:buFont typeface="Wingdings 3" pitchFamily="18" charset="2"/>
              <a:buChar char=""/>
            </a:pPr>
            <a:r>
              <a:rPr lang="en-US" dirty="0" smtClean="0">
                <a:effectLst>
                  <a:outerShdw blurRad="38100" dist="38100" dir="2700000" algn="tl">
                    <a:srgbClr val="000000">
                      <a:alpha val="43137"/>
                    </a:srgbClr>
                  </a:outerShdw>
                </a:effectLst>
              </a:rPr>
              <a:t>Limited historical record did not suggest such an earthquake was possible.</a:t>
            </a:r>
            <a:endParaRPr lang="en-US" dirty="0">
              <a:effectLst>
                <a:outerShdw blurRad="38100" dist="38100" dir="2700000" algn="tl">
                  <a:srgbClr val="000000">
                    <a:alpha val="43137"/>
                  </a:srgbClr>
                </a:outerShdw>
              </a:effectLst>
            </a:endParaRPr>
          </a:p>
        </p:txBody>
      </p:sp>
      <p:pic>
        <p:nvPicPr>
          <p:cNvPr id="4" name="Picture 2" descr="tsunam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29000"/>
            <a:ext cx="3962400" cy="28302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74625"/>
            <a:ext cx="9144000" cy="841248"/>
          </a:xfrm>
          <a:gradFill rotWithShape="1">
            <a:gsLst>
              <a:gs pos="0">
                <a:srgbClr val="000050"/>
              </a:gs>
              <a:gs pos="100000">
                <a:srgbClr val="40458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sz="2700" b="1" dirty="0">
                <a:effectLst>
                  <a:outerShdw blurRad="38100" dist="38100" dir="2700000" algn="tl">
                    <a:srgbClr val="000000"/>
                  </a:outerShdw>
                </a:effectLst>
              </a:rPr>
              <a:t>12 January 2010 M 7.0 Haiti Earthquake</a:t>
            </a:r>
          </a:p>
        </p:txBody>
      </p:sp>
      <p:sp>
        <p:nvSpPr>
          <p:cNvPr id="35843" name="Rectangle 3"/>
          <p:cNvSpPr>
            <a:spLocks noGrp="1" noChangeArrowheads="1"/>
          </p:cNvSpPr>
          <p:nvPr>
            <p:ph type="body" idx="1"/>
          </p:nvPr>
        </p:nvSpPr>
        <p:spPr>
          <a:xfrm>
            <a:off x="216195" y="1066800"/>
            <a:ext cx="8534400" cy="2590800"/>
          </a:xfrm>
          <a:noFill/>
          <a:ln/>
        </p:spPr>
        <p:txBody>
          <a:bodyPr/>
          <a:lstStyle/>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316,000 deaths (toll highly uncertain; could be as low as 100,000)</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300,000 injured</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1.3 million displaced</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97,000 houses destroyed and 188,000 damaged </a:t>
            </a:r>
          </a:p>
          <a:p>
            <a:pPr lvl="1">
              <a:spcAft>
                <a:spcPts val="432"/>
              </a:spcAft>
              <a:buFont typeface="Wingdings 3" pitchFamily="18" charset="2"/>
              <a:buChar char=""/>
            </a:pPr>
            <a:r>
              <a:rPr lang="en-US" dirty="0" smtClean="0">
                <a:effectLst>
                  <a:outerShdw blurRad="38100" dist="38100" dir="2700000" algn="tl">
                    <a:srgbClr val="000000">
                      <a:alpha val="43137"/>
                    </a:srgbClr>
                  </a:outerShdw>
                </a:effectLst>
              </a:rPr>
              <a:t>Port-au-Prince was destroyed in </a:t>
            </a:r>
            <a:r>
              <a:rPr lang="en-US" dirty="0" smtClean="0">
                <a:effectLst>
                  <a:outerShdw blurRad="38100" dist="38100" dir="2700000" algn="tl">
                    <a:srgbClr val="000000">
                      <a:alpha val="43137"/>
                    </a:srgbClr>
                  </a:outerShdw>
                </a:effectLst>
              </a:rPr>
              <a:t>previous </a:t>
            </a:r>
            <a:r>
              <a:rPr lang="en-US" smtClean="0">
                <a:effectLst>
                  <a:outerShdw blurRad="38100" dist="38100" dir="2700000" algn="tl">
                    <a:srgbClr val="000000">
                      <a:alpha val="43137"/>
                    </a:srgbClr>
                  </a:outerShdw>
                </a:effectLst>
              </a:rPr>
              <a:t>earthquakes e.g., 1750</a:t>
            </a:r>
            <a:endParaRPr lang="en-US" dirty="0" smtClean="0">
              <a:effectLst>
                <a:outerShdw blurRad="38100" dist="38100" dir="2700000" algn="tl">
                  <a:srgbClr val="000000">
                    <a:alpha val="43137"/>
                  </a:srgbClr>
                </a:outerShdw>
              </a:effectLst>
            </a:endParaRPr>
          </a:p>
          <a:p>
            <a:pPr lvl="1">
              <a:spcAft>
                <a:spcPts val="432"/>
              </a:spcAft>
              <a:buFont typeface="Wingdings 3" pitchFamily="18" charset="2"/>
              <a:buChar char=""/>
            </a:pPr>
            <a:endParaRPr lang="en-US" dirty="0" smtClean="0">
              <a:effectLst>
                <a:outerShdw blurRad="38100" dist="38100" dir="2700000" algn="tl">
                  <a:srgbClr val="000000">
                    <a:alpha val="43137"/>
                  </a:srgbClr>
                </a:outerShdw>
              </a:effectLst>
            </a:endParaRPr>
          </a:p>
        </p:txBody>
      </p:sp>
      <p:pic>
        <p:nvPicPr>
          <p:cNvPr id="5" name="Picture 8" descr="Haiti Earthquake January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888" y="3352800"/>
            <a:ext cx="4260112" cy="29678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11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2378</TotalTime>
  <Words>1597</Words>
  <Application>Microsoft Office PowerPoint</Application>
  <PresentationFormat>On-screen Show (4:3)</PresentationFormat>
  <Paragraphs>270</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How Big, How Bad, How Often:  Are Extreme Events Accounted for in Modern Seismic Hazard Analyses?</vt:lpstr>
      <vt:lpstr>Introduction</vt:lpstr>
      <vt:lpstr>Introduction (cont.)</vt:lpstr>
      <vt:lpstr>Types of Seismic Hazards</vt:lpstr>
      <vt:lpstr>Hazard Versus Risk</vt:lpstr>
      <vt:lpstr>World’s Largest Known Earthquakes</vt:lpstr>
      <vt:lpstr>Notable Destructive Earthquakes in the World</vt:lpstr>
      <vt:lpstr>26 December 2004 Sumatra-Andaman Earthquake</vt:lpstr>
      <vt:lpstr>12 January 2010 M 7.0 Haiti Earthquake</vt:lpstr>
      <vt:lpstr>11 March 2011 M 9.0 Tohoku-Oki, Japan Earthquake</vt:lpstr>
      <vt:lpstr>Probabilistic Seismic Hazard Analysis</vt:lpstr>
      <vt:lpstr>PowerPoint Presentation</vt:lpstr>
      <vt:lpstr>PowerPoint Presentation</vt:lpstr>
      <vt:lpstr>      PSHA</vt:lpstr>
      <vt:lpstr>Senior Seismic Hazard Analysis Committee Guidelines</vt:lpstr>
      <vt:lpstr>SSHAC (continued)</vt:lpstr>
      <vt:lpstr>Consensus</vt:lpstr>
      <vt:lpstr>Criterion for a Successful PSHA</vt:lpstr>
      <vt:lpstr>Criterion for a Successful PSHA (cont.)</vt:lpstr>
      <vt:lpstr>A Note about Experts and Uncertainties</vt:lpstr>
      <vt:lpstr>A Note about Experts and Uncertainties</vt:lpstr>
      <vt:lpstr>Risk Analysis</vt:lpstr>
      <vt:lpstr>Risk</vt:lpstr>
      <vt:lpstr>Hazard Probabilities</vt:lpstr>
      <vt:lpstr>Tohoku-Oki Earthquake</vt:lpstr>
      <vt:lpstr>Tohoku-Oki Earthquake (continued)</vt:lpstr>
      <vt:lpstr>Ground Motion Prediction Model With Uncertainties Compared to the 2011 Tohoku-Oki Strong Motion Data </vt:lpstr>
      <vt:lpstr>Summary</vt:lpstr>
      <vt:lpstr>Summary (continued)</vt:lpstr>
    </vt:vector>
  </TitlesOfParts>
  <Company>URS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mlleexx0</dc:creator>
  <cp:lastModifiedBy>Ivan Wong</cp:lastModifiedBy>
  <cp:revision>203</cp:revision>
  <cp:lastPrinted>2011-11-22T21:20:35Z</cp:lastPrinted>
  <dcterms:created xsi:type="dcterms:W3CDTF">2006-03-31T22:42:12Z</dcterms:created>
  <dcterms:modified xsi:type="dcterms:W3CDTF">2011-11-28T12:21:34Z</dcterms:modified>
</cp:coreProperties>
</file>